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77" r:id="rId2"/>
    <p:sldId id="295" r:id="rId3"/>
    <p:sldId id="1710" r:id="rId4"/>
    <p:sldId id="279" r:id="rId5"/>
    <p:sldId id="1704" r:id="rId6"/>
    <p:sldId id="1705" r:id="rId7"/>
    <p:sldId id="1707" r:id="rId8"/>
    <p:sldId id="1706" r:id="rId9"/>
    <p:sldId id="1708" r:id="rId10"/>
    <p:sldId id="300" r:id="rId11"/>
    <p:sldId id="1709" r:id="rId12"/>
    <p:sldId id="1239" r:id="rId13"/>
    <p:sldId id="1236" r:id="rId14"/>
    <p:sldId id="1237" r:id="rId15"/>
    <p:sldId id="307" r:id="rId16"/>
    <p:sldId id="1240" r:id="rId17"/>
    <p:sldId id="1238" r:id="rId18"/>
    <p:sldId id="304" r:id="rId19"/>
    <p:sldId id="305" r:id="rId20"/>
    <p:sldId id="308" r:id="rId21"/>
    <p:sldId id="298" r:id="rId22"/>
    <p:sldId id="1242" r:id="rId23"/>
    <p:sldId id="1243" r:id="rId24"/>
    <p:sldId id="1244" r:id="rId25"/>
    <p:sldId id="1229" r:id="rId26"/>
    <p:sldId id="1230" r:id="rId27"/>
    <p:sldId id="1714" r:id="rId28"/>
    <p:sldId id="1232" r:id="rId29"/>
    <p:sldId id="1711" r:id="rId30"/>
    <p:sldId id="1698" r:id="rId31"/>
    <p:sldId id="1713" r:id="rId32"/>
    <p:sldId id="1712" r:id="rId33"/>
    <p:sldId id="1685" r:id="rId34"/>
    <p:sldId id="1696" r:id="rId35"/>
    <p:sldId id="1683" r:id="rId36"/>
    <p:sldId id="1689" r:id="rId37"/>
    <p:sldId id="1686" r:id="rId38"/>
    <p:sldId id="1715" r:id="rId39"/>
    <p:sldId id="1233" r:id="rId40"/>
    <p:sldId id="1235" r:id="rId41"/>
    <p:sldId id="274" r:id="rId42"/>
    <p:sldId id="1716" r:id="rId4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7F"/>
    <a:srgbClr val="003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1" autoAdjust="0"/>
    <p:restoredTop sz="95725" autoAdjust="0"/>
  </p:normalViewPr>
  <p:slideViewPr>
    <p:cSldViewPr snapToGrid="0" showGuides="1">
      <p:cViewPr varScale="1">
        <p:scale>
          <a:sx n="104" d="100"/>
          <a:sy n="104" d="100"/>
        </p:scale>
        <p:origin x="509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2" d="100"/>
          <a:sy n="62" d="100"/>
        </p:scale>
        <p:origin x="3154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741D3-D5DA-2A49-9092-1C8B66474463}" type="datetimeFigureOut">
              <a:rPr lang="de-AT" smtClean="0"/>
              <a:t>05.04.2022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4BBF1-1366-674C-B9FA-2BC8469A047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606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4BBF1-1366-674C-B9FA-2BC8469A047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321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5F262-AA4C-4547-A2D3-226D672DC204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977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5F262-AA4C-4547-A2D3-226D672DC204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271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5F262-AA4C-4547-A2D3-226D672DC204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7323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5F262-AA4C-4547-A2D3-226D672DC204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2824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5F262-AA4C-4547-A2D3-226D672DC204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8752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5F262-AA4C-4547-A2D3-226D672DC204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348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5F262-AA4C-4547-A2D3-226D672DC204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96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5F262-AA4C-4547-A2D3-226D672DC204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407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 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DF1EB31-D3AF-1448-AE54-5A76D57BAABD}"/>
              </a:ext>
            </a:extLst>
          </p:cNvPr>
          <p:cNvSpPr/>
          <p:nvPr userDrawn="1"/>
        </p:nvSpPr>
        <p:spPr>
          <a:xfrm>
            <a:off x="-1" y="0"/>
            <a:ext cx="576263" cy="87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599F49B-C294-024A-A477-F429A84B55A2}"/>
              </a:ext>
            </a:extLst>
          </p:cNvPr>
          <p:cNvSpPr/>
          <p:nvPr userDrawn="1"/>
        </p:nvSpPr>
        <p:spPr>
          <a:xfrm>
            <a:off x="3887788" y="879475"/>
            <a:ext cx="4968875" cy="3744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85C677C3-3428-DE49-B346-484AADC4821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" y="879475"/>
            <a:ext cx="3887789" cy="42640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CEDDED-F4CC-F74A-AB90-84131FC93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2093246"/>
            <a:ext cx="3760729" cy="121879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9229D36-6586-5E43-8BF7-04C9221FCA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9" y="4066687"/>
            <a:ext cx="3760729" cy="215444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Kép 3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B1A60F51-CC04-40AD-ADDF-5715F77255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17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4">
          <p15:clr>
            <a:srgbClr val="FBAE40"/>
          </p15:clr>
        </p15:guide>
        <p15:guide id="2" pos="244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DF56A-723F-4D46-8111-EB3B7252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C51133-BF9A-6146-AC02-D765F7421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75048A-F6FB-044F-89A9-42545D2BD3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FEC3C7-19AE-D84C-936C-538346896E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DF9ECB5-0461-7E48-A3B3-61728F72B2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3069" y="1455738"/>
            <a:ext cx="3409381" cy="3011900"/>
          </a:xfr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F0A24230-302F-464B-9A48-6685727DD8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4" y="675862"/>
            <a:ext cx="7956548" cy="475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6468C7F-7A38-AE44-A87F-D3C48E9E4C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62500" y="4467225"/>
            <a:ext cx="3409950" cy="15716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="0" baseline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060B2B8-835E-7949-A85E-934179FD4A4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63600" y="1455738"/>
            <a:ext cx="3708400" cy="31686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4500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F61B9-52C4-3246-9EE5-BB94BC0D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70A62B-4E59-4042-AF39-D09E3F1C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569252-164D-4445-AAC1-EFD8ABBBBC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E52C3D-9C50-9F45-A157-51E7F1DD85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E58DC21B-B528-4F4E-8DBC-7EEEB76794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4" y="675862"/>
            <a:ext cx="7956548" cy="475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77BD5DE9-B69D-134A-A92F-5086E6A4C22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63601" y="1455737"/>
            <a:ext cx="7669212" cy="3168651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651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DF56A-723F-4D46-8111-EB3B7252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C51133-BF9A-6146-AC02-D765F7421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75048A-F6FB-044F-89A9-42545D2BD3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FEC3C7-19AE-D84C-936C-538346896E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DF9ECB5-0461-7E48-A3B3-61728F72B2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3069" y="1455738"/>
            <a:ext cx="3409381" cy="3011900"/>
          </a:xfr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F0A24230-302F-464B-9A48-6685727DD8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675862"/>
            <a:ext cx="7956549" cy="475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6468C7F-7A38-AE44-A87F-D3C48E9E4C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62500" y="4467225"/>
            <a:ext cx="3409950" cy="15716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="0" baseline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abellenplatzhalter 15">
            <a:extLst>
              <a:ext uri="{FF2B5EF4-FFF2-40B4-BE49-F238E27FC236}">
                <a16:creationId xmlns:a16="http://schemas.microsoft.com/office/drawing/2014/main" id="{7A078DD5-230B-9D4C-8260-C76488B2873B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863600" y="1455738"/>
            <a:ext cx="3708400" cy="3168650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5209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DF56A-723F-4D46-8111-EB3B7252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C51133-BF9A-6146-AC02-D765F7421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75048A-F6FB-044F-89A9-42545D2BD3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FEC3C7-19AE-D84C-936C-538346896E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DF9ECB5-0461-7E48-A3B3-61728F72B2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3069" y="1455738"/>
            <a:ext cx="3409381" cy="3011487"/>
          </a:xfr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F0A24230-302F-464B-9A48-6685727DD8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4" y="675862"/>
            <a:ext cx="7956548" cy="475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iagrammplatzhalter 7">
            <a:extLst>
              <a:ext uri="{FF2B5EF4-FFF2-40B4-BE49-F238E27FC236}">
                <a16:creationId xmlns:a16="http://schemas.microsoft.com/office/drawing/2014/main" id="{E3D29CAF-C15D-C845-9DDA-8F1EC01EC3AF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63600" y="1455738"/>
            <a:ext cx="3708400" cy="3168650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AT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95301955-B5F4-FC48-A213-B7659C5B26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2500" y="4467225"/>
            <a:ext cx="3409950" cy="15716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="0" baseline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84747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C5E890-8C72-AB49-96E9-EF55CD7E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FE7786-39BF-744A-A3E3-5A44D153B5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0F53FC8-4EBB-2A4D-AB72-A937243C46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3601" y="4622437"/>
            <a:ext cx="6589712" cy="521063"/>
          </a:xfrm>
          <a:solidFill>
            <a:schemeClr val="accent1"/>
          </a:solidFill>
        </p:spPr>
        <p:txBody>
          <a:bodyPr wrap="square" lIns="144000" tIns="162000" rIns="144000" bIns="162000" anchor="b" anchorCtr="0">
            <a:sp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iagrammplatzhalter 7">
            <a:extLst>
              <a:ext uri="{FF2B5EF4-FFF2-40B4-BE49-F238E27FC236}">
                <a16:creationId xmlns:a16="http://schemas.microsoft.com/office/drawing/2014/main" id="{88FC8BB0-59C9-5244-B6E5-227453D431D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63601" y="1455738"/>
            <a:ext cx="6589714" cy="2665886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AT"/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8188C5C0-6CEA-164C-B8E2-E8EF36EE7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53314" y="1455738"/>
            <a:ext cx="1403349" cy="458757"/>
          </a:xfrm>
          <a:solidFill>
            <a:schemeClr val="accent5">
              <a:lumMod val="40000"/>
              <a:lumOff val="60000"/>
            </a:schemeClr>
          </a:solidFill>
        </p:spPr>
        <p:txBody>
          <a:bodyPr wrap="square" lIns="108000" tIns="108000" rIns="108000" bIns="72000">
            <a:spAutoFit/>
          </a:bodyPr>
          <a:lstStyle>
            <a:lvl1pPr marL="0" indent="0">
              <a:buNone/>
              <a:defRPr sz="1000" b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95AC2B1F-5F73-5A40-97B2-72EED97C4A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4" y="675862"/>
            <a:ext cx="7956548" cy="475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4CA0AB8-69A1-8F4F-A084-F49DB51677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3600" y="4178300"/>
            <a:ext cx="6589713" cy="230188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57538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251654"/>
            <a:ext cx="7956548" cy="42420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599" y="1455738"/>
            <a:ext cx="7669213" cy="3176984"/>
          </a:xfrm>
        </p:spPr>
        <p:txBody>
          <a:bodyPr>
            <a:noAutofit/>
          </a:bodyPr>
          <a:lstStyle>
            <a:lvl1pPr marL="252000" indent="-252000">
              <a:defRPr sz="1600" b="1"/>
            </a:lvl1pPr>
            <a:lvl2pPr marL="432000" indent="-180000">
              <a:defRPr sz="1400"/>
            </a:lvl2pPr>
            <a:lvl3pPr marL="576000" indent="-144000"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AC094C2-FEF4-3248-B383-71D00374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B19D9AA-6651-EA41-A2EC-C65594B599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675862"/>
            <a:ext cx="7956549" cy="475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61C0FC-DA7F-7940-8044-1E2FF223273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EF2844-922C-2D4E-B44B-5ED7257215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20809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4CF58AA-1838-304F-8114-31E29EB06AE4}"/>
              </a:ext>
            </a:extLst>
          </p:cNvPr>
          <p:cNvSpPr/>
          <p:nvPr userDrawn="1"/>
        </p:nvSpPr>
        <p:spPr>
          <a:xfrm>
            <a:off x="576264" y="879475"/>
            <a:ext cx="7956550" cy="3744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77134CC4-9DE7-7E45-ACB3-9F44FA2FD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3600" y="4066687"/>
            <a:ext cx="7308850" cy="215444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3EC9175-FAA6-0D40-A89C-02929691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2223924"/>
            <a:ext cx="7308850" cy="443198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431DB90-D823-7245-92A6-EEA0026F84F0}"/>
              </a:ext>
            </a:extLst>
          </p:cNvPr>
          <p:cNvSpPr/>
          <p:nvPr userDrawn="1"/>
        </p:nvSpPr>
        <p:spPr>
          <a:xfrm>
            <a:off x="-1" y="0"/>
            <a:ext cx="576263" cy="87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Kép 10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83E79706-FD68-4ED8-8FAF-C29B08B503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34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43583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4816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DF1EB31-D3AF-1448-AE54-5A76D57BAABD}"/>
              </a:ext>
            </a:extLst>
          </p:cNvPr>
          <p:cNvSpPr/>
          <p:nvPr userDrawn="1"/>
        </p:nvSpPr>
        <p:spPr>
          <a:xfrm>
            <a:off x="-1" y="0"/>
            <a:ext cx="576263" cy="87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599F49B-C294-024A-A477-F429A84B55A2}"/>
              </a:ext>
            </a:extLst>
          </p:cNvPr>
          <p:cNvSpPr/>
          <p:nvPr userDrawn="1"/>
        </p:nvSpPr>
        <p:spPr>
          <a:xfrm>
            <a:off x="576263" y="879475"/>
            <a:ext cx="8280399" cy="3744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85C677C3-3428-DE49-B346-484AADC4821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572001" y="879475"/>
            <a:ext cx="3863856" cy="374491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CEDDED-F4CC-F74A-AB90-84131FC93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9" y="1455738"/>
            <a:ext cx="3448800" cy="8856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9229D36-6586-5E43-8BF7-04C9221FCA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0" y="4066687"/>
            <a:ext cx="3447143" cy="219600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4461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4">
          <p15:clr>
            <a:srgbClr val="FBAE40"/>
          </p15:clr>
        </p15:guide>
        <p15:guide id="2" pos="3311">
          <p15:clr>
            <a:srgbClr val="FBAE40"/>
          </p15:clr>
        </p15:guide>
        <p15:guide id="3" pos="7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AC11C279-1DAA-E448-8A10-B10F9E39A6C2}"/>
              </a:ext>
            </a:extLst>
          </p:cNvPr>
          <p:cNvSpPr/>
          <p:nvPr userDrawn="1"/>
        </p:nvSpPr>
        <p:spPr>
          <a:xfrm>
            <a:off x="576263" y="879475"/>
            <a:ext cx="8280399" cy="3744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D4807EA-CC0B-7C48-A67D-52FD9E884F68}"/>
              </a:ext>
            </a:extLst>
          </p:cNvPr>
          <p:cNvSpPr/>
          <p:nvPr userDrawn="1"/>
        </p:nvSpPr>
        <p:spPr>
          <a:xfrm>
            <a:off x="-1" y="0"/>
            <a:ext cx="576263" cy="87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4BA91F3D-C79D-134C-8151-963E83917D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1455738"/>
            <a:ext cx="3448800" cy="111601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>
              <a:defRPr sz="3200">
                <a:solidFill>
                  <a:schemeClr val="bg1"/>
                </a:solidFill>
                <a:latin typeface="+mj-lt"/>
              </a:defRPr>
            </a:lvl2pPr>
            <a:lvl3pPr>
              <a:defRPr sz="3200">
                <a:solidFill>
                  <a:schemeClr val="bg1"/>
                </a:solidFill>
                <a:latin typeface="+mj-lt"/>
              </a:defRPr>
            </a:lvl3pPr>
            <a:lvl4pPr>
              <a:defRPr sz="3200">
                <a:solidFill>
                  <a:schemeClr val="bg1"/>
                </a:solidFill>
                <a:latin typeface="+mj-lt"/>
              </a:defRPr>
            </a:lvl4pPr>
            <a:lvl5pPr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Mastertitelformat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167B5D65-0D6A-A544-B4DC-AEFB01C010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3600" y="3220814"/>
            <a:ext cx="3448800" cy="1065473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505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hne 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A3945-27C5-AC4A-8C30-626EE2BB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4B70B9-2B8B-BB4B-8B25-4DBDAA2749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0340253F-47DD-A44C-8F00-5DC4146173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4" y="675862"/>
            <a:ext cx="7956548" cy="475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AC67F61-3A88-9A46-AD28-D0E75DBFD2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601" y="1455737"/>
            <a:ext cx="7308849" cy="31686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1103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A3945-27C5-AC4A-8C30-626EE2BB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4B70B9-2B8B-BB4B-8B25-4DBDAA2749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0340253F-47DD-A44C-8F00-5DC4146173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4" y="675862"/>
            <a:ext cx="7956548" cy="475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BF6E0BC-2F08-8A4A-A082-9CB2482B31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3601" y="4622437"/>
            <a:ext cx="7308849" cy="521063"/>
          </a:xfrm>
          <a:solidFill>
            <a:schemeClr val="accent1"/>
          </a:solidFill>
        </p:spPr>
        <p:txBody>
          <a:bodyPr wrap="square" lIns="144000" tIns="162000" rIns="144000" bIns="162000" anchor="b" anchorCtr="0">
            <a:sp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AC67F61-3A88-9A46-AD28-D0E75DBFD2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601" y="1455737"/>
            <a:ext cx="7308849" cy="31686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6651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F61B9-52C4-3246-9EE5-BB94BC0D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70A62B-4E59-4042-AF39-D09E3F1C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569252-164D-4445-AAC1-EFD8ABBBBC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E52C3D-9C50-9F45-A157-51E7F1DD85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E58DC21B-B528-4F4E-8DBC-7EEEB76794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4" y="675862"/>
            <a:ext cx="7956548" cy="475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FA9BF34-C472-2E4D-A7D1-07E4466150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3602" y="1455738"/>
            <a:ext cx="5940424" cy="3168650"/>
          </a:xfrm>
        </p:spPr>
        <p:txBody>
          <a:bodyPr>
            <a:noAutofit/>
          </a:bodyPr>
          <a:lstStyle>
            <a:lvl1pPr marL="288000" indent="-288000">
              <a:lnSpc>
                <a:spcPts val="2000"/>
              </a:lnSpc>
              <a:spcBef>
                <a:spcPts val="0"/>
              </a:spcBef>
              <a:buSzPct val="100000"/>
              <a:buFont typeface="+mj-lt"/>
              <a:buAutoNum type="arabicPeriod"/>
              <a:defRPr sz="1400" b="0"/>
            </a:lvl1pPr>
            <a:lvl2pPr marL="288000" indent="0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None/>
              <a:defRPr sz="140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DA140B1-D67C-4D4F-AA00-6409B1F48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04026" y="1455738"/>
            <a:ext cx="1728786" cy="3168651"/>
          </a:xfrm>
        </p:spPr>
        <p:txBody>
          <a:bodyPr>
            <a:noAutofit/>
          </a:bodyPr>
          <a:lstStyle>
            <a:lvl1pPr marL="288000" indent="0" algn="r">
              <a:lnSpc>
                <a:spcPts val="2000"/>
              </a:lnSpc>
              <a:spcBef>
                <a:spcPts val="0"/>
              </a:spcBef>
              <a:buSzPct val="100000"/>
              <a:buFont typeface="+mj-lt"/>
              <a:buNone/>
              <a:defRPr sz="1400"/>
            </a:lvl1pPr>
            <a:lvl2pPr marL="288000" indent="0" algn="r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None/>
              <a:defRPr sz="14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1625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81D52-D882-6E44-BFD7-AADCFC35C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F30C78-5E10-7744-BCA4-A9F04A10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4FC7C7-FCA9-E44C-9856-021385215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2CC57D-39BC-3846-9A76-92F4992D8F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9150A66F-CAC4-7E40-A5BD-E8CF7A9BF3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4" y="675862"/>
            <a:ext cx="7956548" cy="475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DD4D7C4-805C-1A44-A048-726EF4D060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3599" y="1455738"/>
            <a:ext cx="5940425" cy="3168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04AB8C5-E436-A947-B267-851C7DEA7A26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804025" y="1455738"/>
            <a:ext cx="2052638" cy="31686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480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+ Zusatz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F7A8B7-DCDF-0D41-BFB7-66C20468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D16FDA-E1A0-9E42-935A-6E85290070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38EE70-6250-DD4F-899F-1A7C90BF63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C0176451-FD73-FD40-B727-C2D6424157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4" y="675862"/>
            <a:ext cx="7956548" cy="475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9B53A15-A162-9743-9E21-2BEE85DCC1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3600" y="1455738"/>
            <a:ext cx="4392613" cy="316865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8C11DC6-488E-1B44-A7E6-D1CD394F98FB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256214" y="1455738"/>
            <a:ext cx="2197100" cy="316865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D24BECB-36A8-F440-B66E-72AC85140F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53314" y="1455738"/>
            <a:ext cx="1403349" cy="458757"/>
          </a:xfrm>
          <a:solidFill>
            <a:schemeClr val="accent5">
              <a:lumMod val="40000"/>
              <a:lumOff val="60000"/>
            </a:schemeClr>
          </a:solidFill>
        </p:spPr>
        <p:txBody>
          <a:bodyPr wrap="square" lIns="108000" tIns="108000" rIns="108000" bIns="72000">
            <a:spAutoFit/>
          </a:bodyPr>
          <a:lstStyle>
            <a:lvl1pPr marL="0" indent="0">
              <a:buNone/>
              <a:defRPr sz="1000" b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0D3B78F-92AA-164E-8B40-71700BED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1317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bfa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9823E733-78F4-D941-BA9C-91DE8EC1F8F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" y="0"/>
            <a:ext cx="9143998" cy="5167564"/>
          </a:xfrm>
          <a:custGeom>
            <a:avLst/>
            <a:gdLst>
              <a:gd name="connsiteX0" fmla="*/ 0 w 9143998"/>
              <a:gd name="connsiteY0" fmla="*/ 0 h 5167564"/>
              <a:gd name="connsiteX1" fmla="*/ 9143998 w 9143998"/>
              <a:gd name="connsiteY1" fmla="*/ 0 h 5167564"/>
              <a:gd name="connsiteX2" fmla="*/ 9143998 w 9143998"/>
              <a:gd name="connsiteY2" fmla="*/ 5167564 h 5167564"/>
              <a:gd name="connsiteX3" fmla="*/ 0 w 9143998"/>
              <a:gd name="connsiteY3" fmla="*/ 5167564 h 5167564"/>
              <a:gd name="connsiteX4" fmla="*/ 0 w 9143998"/>
              <a:gd name="connsiteY4" fmla="*/ 606425 h 5167564"/>
              <a:gd name="connsiteX5" fmla="*/ 303211 w 9143998"/>
              <a:gd name="connsiteY5" fmla="*/ 606425 h 5167564"/>
              <a:gd name="connsiteX6" fmla="*/ 303211 w 9143998"/>
              <a:gd name="connsiteY6" fmla="*/ 300038 h 5167564"/>
              <a:gd name="connsiteX7" fmla="*/ 0 w 9143998"/>
              <a:gd name="connsiteY7" fmla="*/ 300038 h 516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8" h="5167564">
                <a:moveTo>
                  <a:pt x="0" y="0"/>
                </a:moveTo>
                <a:lnTo>
                  <a:pt x="9143998" y="0"/>
                </a:lnTo>
                <a:lnTo>
                  <a:pt x="9143998" y="5167564"/>
                </a:lnTo>
                <a:lnTo>
                  <a:pt x="0" y="5167564"/>
                </a:lnTo>
                <a:lnTo>
                  <a:pt x="0" y="606425"/>
                </a:lnTo>
                <a:lnTo>
                  <a:pt x="303211" y="606425"/>
                </a:lnTo>
                <a:lnTo>
                  <a:pt x="303211" y="300038"/>
                </a:lnTo>
                <a:lnTo>
                  <a:pt x="0" y="3000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9" name="Datumsplatzhalter 28">
            <a:extLst>
              <a:ext uri="{FF2B5EF4-FFF2-40B4-BE49-F238E27FC236}">
                <a16:creationId xmlns:a16="http://schemas.microsoft.com/office/drawing/2014/main" id="{E5A4F23F-6D98-174F-97DE-374812B48E3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0" name="Fußzeilenplatzhalter 29">
            <a:extLst>
              <a:ext uri="{FF2B5EF4-FFF2-40B4-BE49-F238E27FC236}">
                <a16:creationId xmlns:a16="http://schemas.microsoft.com/office/drawing/2014/main" id="{C23A2288-19CA-1244-A76E-9961C51BA5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1" name="Foliennummernplatzhalter 30">
            <a:extLst>
              <a:ext uri="{FF2B5EF4-FFF2-40B4-BE49-F238E27FC236}">
                <a16:creationId xmlns:a16="http://schemas.microsoft.com/office/drawing/2014/main" id="{49609EDF-D2F5-9145-BE6C-4B560ED23A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80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1" y="1455737"/>
            <a:ext cx="7308849" cy="31686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3600" y="4803775"/>
            <a:ext cx="1822450" cy="2373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4531" y="4803775"/>
            <a:ext cx="414938" cy="23733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900"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fld id="{03D4DB33-CF52-4EE3-897E-615E62B697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8D0AED3-86FD-B04E-9E2C-C60F46F668EA}"/>
              </a:ext>
            </a:extLst>
          </p:cNvPr>
          <p:cNvSpPr>
            <a:spLocks noChangeAspect="1"/>
          </p:cNvSpPr>
          <p:nvPr userDrawn="1"/>
        </p:nvSpPr>
        <p:spPr>
          <a:xfrm>
            <a:off x="6212" y="306114"/>
            <a:ext cx="288000" cy="28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" name="Titelplatzhalter 7">
            <a:extLst>
              <a:ext uri="{FF2B5EF4-FFF2-40B4-BE49-F238E27FC236}">
                <a16:creationId xmlns:a16="http://schemas.microsoft.com/office/drawing/2014/main" id="{353F1173-592E-E245-9993-6AA429EA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50190"/>
            <a:ext cx="7956549" cy="45704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1D816EF5-30BB-7846-A61A-0732C90BB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0952" y="4803775"/>
            <a:ext cx="3201861" cy="238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8666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78" r:id="rId4"/>
    <p:sldLayoutId id="2147483668" r:id="rId5"/>
    <p:sldLayoutId id="2147483677" r:id="rId6"/>
    <p:sldLayoutId id="2147483670" r:id="rId7"/>
    <p:sldLayoutId id="2147483669" r:id="rId8"/>
    <p:sldLayoutId id="2147483676" r:id="rId9"/>
    <p:sldLayoutId id="2147483675" r:id="rId10"/>
    <p:sldLayoutId id="2147483667" r:id="rId11"/>
    <p:sldLayoutId id="2147483671" r:id="rId12"/>
    <p:sldLayoutId id="2147483672" r:id="rId13"/>
    <p:sldLayoutId id="2147483673" r:id="rId14"/>
    <p:sldLayoutId id="2147483662" r:id="rId15"/>
    <p:sldLayoutId id="2147483674" r:id="rId16"/>
    <p:sldLayoutId id="2147483680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685800" rtl="0" eaLnBrk="1" latinLnBrk="0" hangingPunct="1">
        <a:lnSpc>
          <a:spcPct val="90000"/>
        </a:lnSpc>
        <a:spcBef>
          <a:spcPts val="750"/>
        </a:spcBef>
        <a:buSzPct val="70000"/>
        <a:buFont typeface="Systemschrift Normal"/>
        <a:buChar char="►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defTabSz="685800" rtl="0" eaLnBrk="1" latinLnBrk="0" hangingPunct="1">
        <a:lnSpc>
          <a:spcPct val="90000"/>
        </a:lnSpc>
        <a:spcBef>
          <a:spcPts val="375"/>
        </a:spcBef>
        <a:buClr>
          <a:schemeClr val="bg1">
            <a:lumMod val="50000"/>
          </a:schemeClr>
        </a:buClr>
        <a:buSzPct val="9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685800" rtl="0" eaLnBrk="1" latinLnBrk="0" hangingPunct="1">
        <a:lnSpc>
          <a:spcPct val="90000"/>
        </a:lnSpc>
        <a:spcBef>
          <a:spcPts val="375"/>
        </a:spcBef>
        <a:buSzPct val="100000"/>
        <a:buFont typeface="Systemschrift Normal"/>
        <a:buChar char="›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4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914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orient="horz" pos="191">
          <p15:clr>
            <a:srgbClr val="F26B43"/>
          </p15:clr>
        </p15:guide>
        <p15:guide id="4" pos="181">
          <p15:clr>
            <a:srgbClr val="F26B43"/>
          </p15:clr>
        </p15:guide>
        <p15:guide id="5" pos="363">
          <p15:clr>
            <a:srgbClr val="F26B43"/>
          </p15:clr>
        </p15:guide>
        <p15:guide id="6" pos="5579">
          <p15:clr>
            <a:srgbClr val="F26B43"/>
          </p15:clr>
        </p15:guide>
        <p15:guide id="7" orient="horz" pos="917">
          <p15:clr>
            <a:srgbClr val="F26B43"/>
          </p15:clr>
        </p15:guide>
        <p15:guide id="8" pos="544">
          <p15:clr>
            <a:srgbClr val="F26B43"/>
          </p15:clr>
        </p15:guide>
        <p15:guide id="9" orient="horz" pos="2913">
          <p15:clr>
            <a:srgbClr val="F26B43"/>
          </p15:clr>
        </p15:guide>
        <p15:guide id="10" pos="4286">
          <p15:clr>
            <a:srgbClr val="F26B43"/>
          </p15:clr>
        </p15:guide>
        <p15:guide id="11" pos="5148">
          <p15:clr>
            <a:srgbClr val="F26B43"/>
          </p15:clr>
        </p15:guide>
        <p15:guide id="12" pos="5375">
          <p15:clr>
            <a:srgbClr val="F26B43"/>
          </p15:clr>
        </p15:guide>
        <p15:guide id="13" orient="horz" pos="30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jp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jp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8B0B7A6-56E8-F542-81E5-8B3311D54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2078498"/>
            <a:ext cx="3738716" cy="1939249"/>
          </a:xfrm>
        </p:spPr>
        <p:txBody>
          <a:bodyPr/>
          <a:lstStyle/>
          <a:p>
            <a:r>
              <a:rPr lang="hu-HU" sz="2000" dirty="0"/>
              <a:t>Mi van a nullán túl?</a:t>
            </a:r>
            <a:br>
              <a:rPr lang="hu-HU" sz="2000" dirty="0"/>
            </a:br>
            <a:br>
              <a:rPr lang="hu-HU" sz="2000" dirty="0"/>
            </a:br>
            <a:br>
              <a:rPr lang="hu-HU" sz="2000" dirty="0"/>
            </a:br>
            <a:br>
              <a:rPr lang="hu-HU" sz="2000" dirty="0"/>
            </a:br>
            <a:br>
              <a:rPr lang="de-AT" sz="2000" dirty="0"/>
            </a:br>
            <a:r>
              <a:rPr lang="hu-HU" sz="2000" dirty="0"/>
              <a:t>Épületenergetikai szabályozás ma, holnap</a:t>
            </a:r>
            <a:endParaRPr lang="de-AT" sz="2000" dirty="0"/>
          </a:p>
        </p:txBody>
      </p:sp>
      <p:pic>
        <p:nvPicPr>
          <p:cNvPr id="7" name="Bildplatzhalter 6" descr="Ein Bild, das Himmel, draußen, Anhänger enthält.&#10;&#10;Automatisch generierte Beschreibung">
            <a:extLst>
              <a:ext uri="{FF2B5EF4-FFF2-40B4-BE49-F238E27FC236}">
                <a16:creationId xmlns:a16="http://schemas.microsoft.com/office/drawing/2014/main" id="{0D1D4F39-A31F-0D40-937C-0CDC402555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3" t="4364" r="33358" b="12441"/>
          <a:stretch/>
        </p:blipFill>
        <p:spPr>
          <a:xfrm>
            <a:off x="-1" y="879475"/>
            <a:ext cx="3887789" cy="4264025"/>
          </a:xfrm>
        </p:spPr>
      </p:pic>
    </p:spTree>
    <p:extLst>
      <p:ext uri="{BB962C8B-B14F-4D97-AF65-F5344CB8AC3E}">
        <p14:creationId xmlns:p14="http://schemas.microsoft.com/office/powerpoint/2010/main" val="207552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A17E7-027A-3F44-B958-F0AE08E3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251654"/>
            <a:ext cx="7956548" cy="443583"/>
          </a:xfrm>
        </p:spPr>
        <p:txBody>
          <a:bodyPr/>
          <a:lstStyle/>
          <a:p>
            <a:r>
              <a:rPr lang="hu-HU" dirty="0"/>
              <a:t>Fajlagos hőveszteség tényező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9C5B31-01F8-E04F-9717-869F8B49D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455738"/>
            <a:ext cx="3768467" cy="3176984"/>
          </a:xfrm>
        </p:spPr>
        <p:txBody>
          <a:bodyPr/>
          <a:lstStyle/>
          <a:p>
            <a:r>
              <a:rPr lang="hu-HU" b="0" dirty="0"/>
              <a:t>A/V ≤ 0,3: 	0,16 W/m</a:t>
            </a:r>
            <a:r>
              <a:rPr lang="hu-HU" b="0" baseline="30000" dirty="0"/>
              <a:t>3</a:t>
            </a:r>
            <a:r>
              <a:rPr lang="hu-HU" b="0" dirty="0"/>
              <a:t>K</a:t>
            </a:r>
          </a:p>
          <a:p>
            <a:endParaRPr lang="hu-HU" b="0" dirty="0"/>
          </a:p>
          <a:p>
            <a:r>
              <a:rPr lang="hu-HU" b="0" dirty="0"/>
              <a:t>0,3 – 1,3: 0,079*(A/V) + 0,27 W/m</a:t>
            </a:r>
            <a:r>
              <a:rPr lang="hu-HU" b="0" baseline="30000" dirty="0"/>
              <a:t>3</a:t>
            </a:r>
            <a:r>
              <a:rPr lang="hu-HU" b="0" dirty="0"/>
              <a:t>K</a:t>
            </a:r>
          </a:p>
          <a:p>
            <a:endParaRPr lang="hu-HU" b="0" dirty="0"/>
          </a:p>
          <a:p>
            <a:r>
              <a:rPr lang="hu-HU" b="0" dirty="0"/>
              <a:t>A/V ≥ 1,3: 	0,43 W/m</a:t>
            </a:r>
            <a:r>
              <a:rPr lang="hu-HU" b="0" baseline="30000" dirty="0"/>
              <a:t>3</a:t>
            </a:r>
            <a:r>
              <a:rPr lang="hu-HU" b="0" dirty="0"/>
              <a:t>K</a:t>
            </a:r>
          </a:p>
          <a:p>
            <a:endParaRPr lang="de-AT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71BF5A-64DB-3748-81DD-F9C16E40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14F45B-2573-1743-8FF4-97615704A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Költséghatékony modell</a:t>
            </a:r>
            <a:endParaRPr lang="de-AT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4B6F6249-973F-4B33-9E53-DFEFA6E43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43" t="31758" r="29945" b="18163"/>
          <a:stretch/>
        </p:blipFill>
        <p:spPr>
          <a:xfrm>
            <a:off x="3839396" y="1114388"/>
            <a:ext cx="5135297" cy="3510000"/>
          </a:xfrm>
          <a:prstGeom prst="rect">
            <a:avLst/>
          </a:prstGeom>
        </p:spPr>
      </p:pic>
      <p:pic>
        <p:nvPicPr>
          <p:cNvPr id="7" name="Kép 6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59BD0D8E-A2EB-49D0-92B4-7CAEBDFB3C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96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27E3E38-C6C0-EE42-9796-FB1D8AB2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1455738"/>
            <a:ext cx="3447143" cy="443583"/>
          </a:xfrm>
        </p:spPr>
        <p:txBody>
          <a:bodyPr/>
          <a:lstStyle/>
          <a:p>
            <a:r>
              <a:rPr lang="hu-HU" dirty="0"/>
              <a:t>A szabályozás</a:t>
            </a:r>
            <a:endParaRPr lang="de-AT" baseline="300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B27C59-BC22-CA45-88C0-9FAB9D5CD6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0" y="4101621"/>
            <a:ext cx="3447143" cy="184666"/>
          </a:xfrm>
        </p:spPr>
        <p:txBody>
          <a:bodyPr/>
          <a:lstStyle/>
          <a:p>
            <a:endParaRPr lang="de-DE" sz="1200" dirty="0"/>
          </a:p>
        </p:txBody>
      </p:sp>
      <p:sp>
        <p:nvSpPr>
          <p:cNvPr id="4" name="Kép helye 3">
            <a:extLst>
              <a:ext uri="{FF2B5EF4-FFF2-40B4-BE49-F238E27FC236}">
                <a16:creationId xmlns:a16="http://schemas.microsoft.com/office/drawing/2014/main" id="{68C5F0B2-DA79-46E3-9653-C30C89B89F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222283A-56E6-4B17-BFC4-39DF007B2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64" y="870865"/>
            <a:ext cx="5195200" cy="3744000"/>
          </a:xfrm>
          <a:prstGeom prst="rect">
            <a:avLst/>
          </a:prstGeom>
        </p:spPr>
      </p:pic>
      <p:pic>
        <p:nvPicPr>
          <p:cNvPr id="12" name="Picture 2" descr="http://kazanstore.hu/data/termekek/c/e/celsius-pv35-_32kwos-nagy-ajtos-lemez-vegyestuzelesu-kazan-ar_n.jpg">
            <a:extLst>
              <a:ext uri="{FF2B5EF4-FFF2-40B4-BE49-F238E27FC236}">
                <a16:creationId xmlns:a16="http://schemas.microsoft.com/office/drawing/2014/main" id="{BF778F91-ECE5-4906-B463-63533B8EA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210" y="3545069"/>
            <a:ext cx="2236480" cy="148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D4454F41-CBE0-486B-B0C2-AC1354160C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88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BF30864B-20E3-4549-9BA6-85F4392CE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100" y="1016630"/>
            <a:ext cx="5002798" cy="351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AA17E7-027A-3F44-B958-F0AE08E3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251654"/>
            <a:ext cx="7956548" cy="449097"/>
          </a:xfrm>
        </p:spPr>
        <p:txBody>
          <a:bodyPr/>
          <a:lstStyle/>
          <a:p>
            <a:r>
              <a:rPr lang="hu-HU" dirty="0"/>
              <a:t>Összesített energetikai jellemző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9C5B31-01F8-E04F-9717-869F8B49D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455738"/>
            <a:ext cx="3768467" cy="3176984"/>
          </a:xfrm>
        </p:spPr>
        <p:txBody>
          <a:bodyPr/>
          <a:lstStyle/>
          <a:p>
            <a:r>
              <a:rPr lang="hu-HU" b="0" dirty="0"/>
              <a:t>A/V ≤ 0,3: 	110 kWh/m</a:t>
            </a:r>
            <a:r>
              <a:rPr lang="hu-HU" b="0" baseline="30000" dirty="0"/>
              <a:t>2</a:t>
            </a:r>
            <a:r>
              <a:rPr lang="hu-HU" b="0" dirty="0"/>
              <a:t>év</a:t>
            </a:r>
          </a:p>
          <a:p>
            <a:endParaRPr lang="hu-HU" b="0" dirty="0"/>
          </a:p>
          <a:p>
            <a:r>
              <a:rPr lang="hu-HU" b="0" dirty="0"/>
              <a:t>0,3 – 1,3: 30*(A/V) + 101 kWh/m</a:t>
            </a:r>
            <a:r>
              <a:rPr lang="hu-HU" b="0" baseline="30000" dirty="0"/>
              <a:t>2</a:t>
            </a:r>
            <a:r>
              <a:rPr lang="hu-HU" b="0" dirty="0"/>
              <a:t>év</a:t>
            </a:r>
          </a:p>
          <a:p>
            <a:endParaRPr lang="hu-HU" b="0" dirty="0"/>
          </a:p>
          <a:p>
            <a:r>
              <a:rPr lang="hu-HU" b="0" dirty="0"/>
              <a:t>A/V ≥ 1,3:	140 kWh/m</a:t>
            </a:r>
            <a:r>
              <a:rPr lang="hu-HU" b="0" baseline="30000" dirty="0"/>
              <a:t>2</a:t>
            </a:r>
            <a:r>
              <a:rPr lang="hu-HU" b="0" dirty="0"/>
              <a:t>év</a:t>
            </a:r>
            <a:endParaRPr lang="de-AT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71BF5A-64DB-3748-81DD-F9C16E40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14F45B-2573-1743-8FF4-97615704A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Költséghatékony modell, lakóépületek</a:t>
            </a:r>
            <a:endParaRPr lang="de-AT" dirty="0"/>
          </a:p>
        </p:txBody>
      </p:sp>
      <p:pic>
        <p:nvPicPr>
          <p:cNvPr id="7" name="Kép 6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99E8E63A-48A6-4A2B-8011-F50D485F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73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A17E7-027A-3F44-B958-F0AE08E3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251654"/>
            <a:ext cx="7956548" cy="449097"/>
          </a:xfrm>
        </p:spPr>
        <p:txBody>
          <a:bodyPr/>
          <a:lstStyle/>
          <a:p>
            <a:r>
              <a:rPr lang="hu-HU" dirty="0"/>
              <a:t>Összesített energetikai jellemző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9C5B31-01F8-E04F-9717-869F8B49D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455738"/>
            <a:ext cx="3768467" cy="3176984"/>
          </a:xfrm>
        </p:spPr>
        <p:txBody>
          <a:bodyPr/>
          <a:lstStyle/>
          <a:p>
            <a:r>
              <a:rPr lang="hu-HU" b="0" dirty="0"/>
              <a:t>A/V ≤ 0,3: 	132 kWh/m</a:t>
            </a:r>
            <a:r>
              <a:rPr lang="hu-HU" b="0" baseline="30000" dirty="0"/>
              <a:t>2</a:t>
            </a:r>
            <a:r>
              <a:rPr lang="hu-HU" b="0" dirty="0"/>
              <a:t>év</a:t>
            </a:r>
          </a:p>
          <a:p>
            <a:endParaRPr lang="hu-HU" b="0" dirty="0"/>
          </a:p>
          <a:p>
            <a:r>
              <a:rPr lang="hu-HU" b="0" dirty="0"/>
              <a:t>0,3 – 1,3: 28*(A/V) + 123,6 kWh/m</a:t>
            </a:r>
            <a:r>
              <a:rPr lang="hu-HU" b="0" baseline="30000" dirty="0"/>
              <a:t>2</a:t>
            </a:r>
            <a:r>
              <a:rPr lang="hu-HU" b="0" dirty="0"/>
              <a:t>év</a:t>
            </a:r>
          </a:p>
          <a:p>
            <a:endParaRPr lang="hu-HU" b="0" dirty="0"/>
          </a:p>
          <a:p>
            <a:r>
              <a:rPr lang="hu-HU" b="0" dirty="0"/>
              <a:t>A/V ≥ 1,3:	160 kWh/m</a:t>
            </a:r>
            <a:r>
              <a:rPr lang="hu-HU" b="0" baseline="30000" dirty="0"/>
              <a:t>2</a:t>
            </a:r>
            <a:r>
              <a:rPr lang="hu-HU" b="0" dirty="0"/>
              <a:t>év</a:t>
            </a:r>
            <a:endParaRPr lang="de-AT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71BF5A-64DB-3748-81DD-F9C16E40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14F45B-2573-1743-8FF4-97615704A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Költséghatékony modell, iroda</a:t>
            </a:r>
            <a:endParaRPr lang="de-AT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45176D4-964B-456E-8BA7-2AB1D346C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420" y="1047241"/>
            <a:ext cx="4336473" cy="3108010"/>
          </a:xfrm>
          <a:prstGeom prst="rect">
            <a:avLst/>
          </a:prstGeom>
        </p:spPr>
      </p:pic>
      <p:pic>
        <p:nvPicPr>
          <p:cNvPr id="8" name="Kép 7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39A391F8-96D6-411D-8ADB-AD7D822F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41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A17E7-027A-3F44-B958-F0AE08E3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251654"/>
            <a:ext cx="7956548" cy="449097"/>
          </a:xfrm>
        </p:spPr>
        <p:txBody>
          <a:bodyPr/>
          <a:lstStyle/>
          <a:p>
            <a:r>
              <a:rPr lang="hu-HU" dirty="0"/>
              <a:t>Összesített energetikai jellemző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9C5B31-01F8-E04F-9717-869F8B49D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455738"/>
            <a:ext cx="3768467" cy="3176984"/>
          </a:xfrm>
        </p:spPr>
        <p:txBody>
          <a:bodyPr/>
          <a:lstStyle/>
          <a:p>
            <a:r>
              <a:rPr lang="hu-HU" b="0" dirty="0"/>
              <a:t>A/V ≤ 0,3: 	90 kWh/m</a:t>
            </a:r>
            <a:r>
              <a:rPr lang="hu-HU" b="0" baseline="30000" dirty="0"/>
              <a:t>2</a:t>
            </a:r>
            <a:r>
              <a:rPr lang="hu-HU" b="0" dirty="0"/>
              <a:t>év</a:t>
            </a:r>
          </a:p>
          <a:p>
            <a:endParaRPr lang="hu-HU" b="0" dirty="0"/>
          </a:p>
          <a:p>
            <a:r>
              <a:rPr lang="hu-HU" b="0" dirty="0"/>
              <a:t>0,3 – 1,3: 60*(A/V) + 72 kWh/m</a:t>
            </a:r>
            <a:r>
              <a:rPr lang="hu-HU" b="0" baseline="30000" dirty="0"/>
              <a:t>2</a:t>
            </a:r>
            <a:r>
              <a:rPr lang="hu-HU" b="0" dirty="0"/>
              <a:t>év</a:t>
            </a:r>
          </a:p>
          <a:p>
            <a:endParaRPr lang="hu-HU" b="0" dirty="0"/>
          </a:p>
          <a:p>
            <a:r>
              <a:rPr lang="hu-HU" b="0" dirty="0"/>
              <a:t>A/V ≥ 1,3:	150 kWh/m</a:t>
            </a:r>
            <a:r>
              <a:rPr lang="hu-HU" b="0" baseline="30000" dirty="0"/>
              <a:t>2</a:t>
            </a:r>
            <a:r>
              <a:rPr lang="hu-HU" b="0" dirty="0"/>
              <a:t>év</a:t>
            </a:r>
            <a:endParaRPr lang="de-AT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71BF5A-64DB-3748-81DD-F9C16E40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14F45B-2573-1743-8FF4-97615704A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Költséghatékony modell, oktatási intézmény</a:t>
            </a:r>
            <a:endParaRPr lang="de-AT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0381CFD-56C3-4081-BDE6-1C40A00CA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481" y="1011285"/>
            <a:ext cx="4920399" cy="3510000"/>
          </a:xfrm>
          <a:prstGeom prst="rect">
            <a:avLst/>
          </a:prstGeom>
        </p:spPr>
      </p:pic>
      <p:pic>
        <p:nvPicPr>
          <p:cNvPr id="7" name="Kép 6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E85520B3-D5C2-48E6-8BA7-C5DB182BFC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53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AF9F419-4D7B-214D-B4A6-FC6BAC80C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Jogbiztonság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5D7E0A2-0174-9E4D-A9B3-5126E4ED93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0E52837-7429-B548-8CED-0602B52FC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… ha nem jön semmi közbe</a:t>
            </a:r>
            <a:endParaRPr lang="de-AT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A0D4CA5-03DC-8843-B926-B76299870A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sz="1600" dirty="0"/>
              <a:t>2020. december 29-én megjelent és másnap hatályba is lépett egy módosítás, miszerint az új épületeknél a közel nulla követelményt nem január 1-től, hanem csak 2021. július 1-től kell betartani.</a:t>
            </a:r>
          </a:p>
          <a:p>
            <a:pPr lvl="1"/>
            <a:endParaRPr lang="de-AT" dirty="0"/>
          </a:p>
          <a:p>
            <a:r>
              <a:rPr lang="hu-HU" sz="1600" dirty="0"/>
              <a:t>Majd 2021. március 10-én újabb módosítás lépett életbe, amivel további egy évvel eltolják a bevezetést, vagyis a jelenlegi állapot szerint 2022. június 30-tól kell a közel nulla szabályozást alkalmazni.  (A módosítás csak az új építésű épületeket érinti, a felújításoknál nincs változás.)</a:t>
            </a:r>
          </a:p>
          <a:p>
            <a:r>
              <a:rPr lang="hu-HU" sz="1600" dirty="0"/>
              <a:t>Abban az esetben, ha a kötelező megújuló energia részarány teljesítése nem lehetséges, vagy nem gazdaságos, a minimális megújuló energiára vonatkozó követelmény megnövelt energiahatékonysággal is teljesíthető. </a:t>
            </a:r>
          </a:p>
        </p:txBody>
      </p:sp>
      <p:pic>
        <p:nvPicPr>
          <p:cNvPr id="9" name="Picture 2" descr="Képtalálatok a következőre: napelem">
            <a:extLst>
              <a:ext uri="{FF2B5EF4-FFF2-40B4-BE49-F238E27FC236}">
                <a16:creationId xmlns:a16="http://schemas.microsoft.com/office/drawing/2014/main" id="{D9F5A7B9-0A17-4849-BA49-6CF62E78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4" y="966065"/>
            <a:ext cx="2052639" cy="11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 descr="A képen konyha, beltéri látható&#10;&#10;Automatikusan generált leírás">
            <a:extLst>
              <a:ext uri="{FF2B5EF4-FFF2-40B4-BE49-F238E27FC236}">
                <a16:creationId xmlns:a16="http://schemas.microsoft.com/office/drawing/2014/main" id="{E85936FB-A0EE-4118-8BBD-AAF29FBD30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25" y="2605684"/>
            <a:ext cx="2018704" cy="2018704"/>
          </a:xfrm>
          <a:prstGeom prst="rect">
            <a:avLst/>
          </a:prstGeom>
        </p:spPr>
      </p:pic>
      <p:sp>
        <p:nvSpPr>
          <p:cNvPr id="4" name="Kép helye 3">
            <a:extLst>
              <a:ext uri="{FF2B5EF4-FFF2-40B4-BE49-F238E27FC236}">
                <a16:creationId xmlns:a16="http://schemas.microsoft.com/office/drawing/2014/main" id="{780D3711-597A-4572-B243-639A3E6AD6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1" name="Kép 10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82E39851-2177-4583-B777-BEBD64E1170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3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A17E7-027A-3F44-B958-F0AE08E3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251654"/>
            <a:ext cx="7956548" cy="443583"/>
          </a:xfrm>
        </p:spPr>
        <p:txBody>
          <a:bodyPr/>
          <a:lstStyle/>
          <a:p>
            <a:r>
              <a:rPr lang="hu-HU" dirty="0"/>
              <a:t>Fajlagos hőveszteség tényező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9C5B31-01F8-E04F-9717-869F8B49D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455738"/>
            <a:ext cx="4225668" cy="3607176"/>
          </a:xfrm>
        </p:spPr>
        <p:txBody>
          <a:bodyPr/>
          <a:lstStyle/>
          <a:p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A/V ≤ 0,3: 	0,16 W/m</a:t>
            </a:r>
            <a:r>
              <a:rPr lang="hu-HU" b="0" baseline="30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K</a:t>
            </a:r>
          </a:p>
          <a:p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0,3 – 1,3: 0,079*(A/V) + 0,27 W/m</a:t>
            </a:r>
            <a:r>
              <a:rPr lang="hu-HU" b="0" baseline="30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K</a:t>
            </a:r>
          </a:p>
          <a:p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A/V ≥ 1,3: 	0,43 W/m</a:t>
            </a:r>
            <a:r>
              <a:rPr lang="hu-HU" b="0" baseline="30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K</a:t>
            </a:r>
          </a:p>
          <a:p>
            <a:endParaRPr lang="hu-HU" b="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>
                <a:solidFill>
                  <a:srgbClr val="C00000"/>
                </a:solidFill>
              </a:rPr>
              <a:t>A/V ≤ 0,3: 	0,12 W/m</a:t>
            </a:r>
            <a:r>
              <a:rPr lang="hu-HU" baseline="30000" dirty="0">
                <a:solidFill>
                  <a:srgbClr val="C00000"/>
                </a:solidFill>
              </a:rPr>
              <a:t>3</a:t>
            </a:r>
            <a:r>
              <a:rPr lang="hu-HU" dirty="0">
                <a:solidFill>
                  <a:srgbClr val="C00000"/>
                </a:solidFill>
              </a:rPr>
              <a:t>K</a:t>
            </a:r>
          </a:p>
          <a:p>
            <a:endParaRPr lang="hu-HU" dirty="0">
              <a:solidFill>
                <a:srgbClr val="C00000"/>
              </a:solidFill>
            </a:endParaRPr>
          </a:p>
          <a:p>
            <a:r>
              <a:rPr lang="hu-HU" dirty="0">
                <a:solidFill>
                  <a:srgbClr val="C00000"/>
                </a:solidFill>
              </a:rPr>
              <a:t>0,3 – 1,0: 0,05143*(A/V) + 0,2296 W/m</a:t>
            </a:r>
            <a:r>
              <a:rPr lang="hu-HU" baseline="30000" dirty="0">
                <a:solidFill>
                  <a:srgbClr val="C00000"/>
                </a:solidFill>
              </a:rPr>
              <a:t>3</a:t>
            </a:r>
            <a:r>
              <a:rPr lang="hu-HU" dirty="0">
                <a:solidFill>
                  <a:srgbClr val="C00000"/>
                </a:solidFill>
              </a:rPr>
              <a:t>K</a:t>
            </a:r>
          </a:p>
          <a:p>
            <a:endParaRPr lang="hu-HU" dirty="0">
              <a:solidFill>
                <a:srgbClr val="C00000"/>
              </a:solidFill>
            </a:endParaRPr>
          </a:p>
          <a:p>
            <a:r>
              <a:rPr lang="hu-HU" dirty="0">
                <a:solidFill>
                  <a:srgbClr val="C00000"/>
                </a:solidFill>
              </a:rPr>
              <a:t>A/V ≥ 1,0: 	0,28 W/m</a:t>
            </a:r>
            <a:r>
              <a:rPr lang="hu-HU" baseline="30000" dirty="0">
                <a:solidFill>
                  <a:srgbClr val="C00000"/>
                </a:solidFill>
              </a:rPr>
              <a:t>3</a:t>
            </a:r>
            <a:r>
              <a:rPr lang="hu-HU" dirty="0">
                <a:solidFill>
                  <a:srgbClr val="C00000"/>
                </a:solidFill>
              </a:rPr>
              <a:t>K</a:t>
            </a:r>
            <a:endParaRPr lang="hu-HU" b="0" dirty="0"/>
          </a:p>
          <a:p>
            <a:pPr marL="0" indent="0">
              <a:buNone/>
            </a:pPr>
            <a:endParaRPr lang="hu-HU" b="0" dirty="0"/>
          </a:p>
          <a:p>
            <a:pPr marL="0" indent="0">
              <a:buNone/>
            </a:pPr>
            <a:r>
              <a:rPr lang="hu-HU" b="0" dirty="0"/>
              <a:t>* 400 kg/m</a:t>
            </a:r>
            <a:r>
              <a:rPr lang="hu-HU" b="0" baseline="30000" dirty="0"/>
              <a:t>2</a:t>
            </a:r>
            <a:r>
              <a:rPr lang="hu-HU" b="0" dirty="0"/>
              <a:t> alatt</a:t>
            </a:r>
          </a:p>
          <a:p>
            <a:endParaRPr lang="de-AT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71BF5A-64DB-3748-81DD-F9C16E40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14F45B-2573-1743-8FF4-97615704A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Közel nulla modell, könnyű szerkezet*</a:t>
            </a:r>
            <a:endParaRPr lang="de-AT" dirty="0"/>
          </a:p>
        </p:txBody>
      </p:sp>
      <p:pic>
        <p:nvPicPr>
          <p:cNvPr id="8" name="Kép 7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73165B0C-A2F2-4098-A157-3CCFE7D175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869770F-D253-4B61-A7EA-94B26DFA7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43" t="31758" r="29945" b="18163"/>
          <a:stretch/>
        </p:blipFill>
        <p:spPr>
          <a:xfrm>
            <a:off x="3839396" y="1114388"/>
            <a:ext cx="5135297" cy="3510000"/>
          </a:xfrm>
          <a:prstGeom prst="rect">
            <a:avLst/>
          </a:prstGeom>
        </p:spPr>
      </p:pic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37B151D6-B4B4-42CE-851F-E8806D6B6DA8}"/>
              </a:ext>
            </a:extLst>
          </p:cNvPr>
          <p:cNvCxnSpPr>
            <a:cxnSpLocks/>
          </p:cNvCxnSpPr>
          <p:nvPr/>
        </p:nvCxnSpPr>
        <p:spPr>
          <a:xfrm>
            <a:off x="4867630" y="3200605"/>
            <a:ext cx="817873" cy="0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3D229488-BF12-41D6-90BD-F3C97CF912A9}"/>
              </a:ext>
            </a:extLst>
          </p:cNvPr>
          <p:cNvCxnSpPr>
            <a:cxnSpLocks/>
          </p:cNvCxnSpPr>
          <p:nvPr/>
        </p:nvCxnSpPr>
        <p:spPr>
          <a:xfrm>
            <a:off x="7580671" y="2357489"/>
            <a:ext cx="1097564" cy="0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FE1F6F8E-144D-4661-B1F6-939AD54E3CA6}"/>
              </a:ext>
            </a:extLst>
          </p:cNvPr>
          <p:cNvCxnSpPr>
            <a:cxnSpLocks/>
          </p:cNvCxnSpPr>
          <p:nvPr/>
        </p:nvCxnSpPr>
        <p:spPr>
          <a:xfrm flipV="1">
            <a:off x="5685503" y="2357489"/>
            <a:ext cx="1895168" cy="843116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801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BF30864B-20E3-4549-9BA6-85F4392CE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100" y="1016630"/>
            <a:ext cx="5002798" cy="351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AA17E7-027A-3F44-B958-F0AE08E3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251654"/>
            <a:ext cx="7956548" cy="449097"/>
          </a:xfrm>
        </p:spPr>
        <p:txBody>
          <a:bodyPr/>
          <a:lstStyle/>
          <a:p>
            <a:r>
              <a:rPr lang="hu-HU" dirty="0"/>
              <a:t>Összesített energetikai jellemző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9C5B31-01F8-E04F-9717-869F8B49D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455738"/>
            <a:ext cx="3768467" cy="3176984"/>
          </a:xfrm>
        </p:spPr>
        <p:txBody>
          <a:bodyPr/>
          <a:lstStyle/>
          <a:p>
            <a:r>
              <a:rPr lang="hu-HU" b="0" dirty="0">
                <a:solidFill>
                  <a:schemeClr val="bg1">
                    <a:lumMod val="50000"/>
                  </a:schemeClr>
                </a:solidFill>
              </a:rPr>
              <a:t>A/V ≤ 0,3: 	110 kWh/m</a:t>
            </a:r>
            <a:r>
              <a:rPr lang="hu-HU" b="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u-HU" b="0" dirty="0">
                <a:solidFill>
                  <a:schemeClr val="bg1">
                    <a:lumMod val="50000"/>
                  </a:schemeClr>
                </a:solidFill>
              </a:rPr>
              <a:t>év</a:t>
            </a:r>
          </a:p>
          <a:p>
            <a:r>
              <a:rPr lang="hu-HU" b="0" dirty="0">
                <a:solidFill>
                  <a:schemeClr val="bg1">
                    <a:lumMod val="50000"/>
                  </a:schemeClr>
                </a:solidFill>
              </a:rPr>
              <a:t>0,3 – 1,3: 30*(A/V) + 101 kWh/m</a:t>
            </a:r>
            <a:r>
              <a:rPr lang="hu-HU" b="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u-HU" b="0" dirty="0">
                <a:solidFill>
                  <a:schemeClr val="bg1">
                    <a:lumMod val="50000"/>
                  </a:schemeClr>
                </a:solidFill>
              </a:rPr>
              <a:t>év</a:t>
            </a:r>
          </a:p>
          <a:p>
            <a:r>
              <a:rPr lang="hu-HU" b="0" dirty="0">
                <a:solidFill>
                  <a:schemeClr val="bg1">
                    <a:lumMod val="50000"/>
                  </a:schemeClr>
                </a:solidFill>
              </a:rPr>
              <a:t>A/V ≥ 1,3:	140 kWh/m</a:t>
            </a:r>
            <a:r>
              <a:rPr lang="hu-HU" b="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u-HU" b="0" dirty="0">
                <a:solidFill>
                  <a:schemeClr val="bg1">
                    <a:lumMod val="50000"/>
                  </a:schemeClr>
                </a:solidFill>
              </a:rPr>
              <a:t>év</a:t>
            </a:r>
          </a:p>
          <a:p>
            <a:endParaRPr lang="hu-HU" b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u-HU" dirty="0">
                <a:solidFill>
                  <a:srgbClr val="C00000"/>
                </a:solidFill>
              </a:rPr>
              <a:t>100 kWh/m</a:t>
            </a:r>
            <a:r>
              <a:rPr lang="hu-HU" baseline="30000" dirty="0">
                <a:solidFill>
                  <a:srgbClr val="C00000"/>
                </a:solidFill>
              </a:rPr>
              <a:t>2</a:t>
            </a:r>
            <a:r>
              <a:rPr lang="hu-HU" dirty="0">
                <a:solidFill>
                  <a:srgbClr val="C00000"/>
                </a:solidFill>
              </a:rPr>
              <a:t>év</a:t>
            </a:r>
          </a:p>
          <a:p>
            <a:endParaRPr lang="de-AT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71BF5A-64DB-3748-81DD-F9C16E40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14F45B-2573-1743-8FF4-97615704A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Közel nulla, lakóépületek</a:t>
            </a:r>
            <a:endParaRPr lang="de-AT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4222B5F9-92FB-4772-82AC-F6346B323016}"/>
              </a:ext>
            </a:extLst>
          </p:cNvPr>
          <p:cNvCxnSpPr>
            <a:cxnSpLocks/>
          </p:cNvCxnSpPr>
          <p:nvPr/>
        </p:nvCxnSpPr>
        <p:spPr>
          <a:xfrm>
            <a:off x="4809508" y="3104741"/>
            <a:ext cx="3989033" cy="0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0FBBC8AF-9862-494E-8301-3764B58B2F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53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A17E7-027A-3F44-B958-F0AE08E3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251654"/>
            <a:ext cx="7956548" cy="449097"/>
          </a:xfrm>
        </p:spPr>
        <p:txBody>
          <a:bodyPr/>
          <a:lstStyle/>
          <a:p>
            <a:r>
              <a:rPr lang="hu-HU" dirty="0"/>
              <a:t>Összesített energetikai jellemző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71BF5A-64DB-3748-81DD-F9C16E40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41513" y="4825897"/>
            <a:ext cx="414938" cy="237332"/>
          </a:xfrm>
        </p:spPr>
        <p:txBody>
          <a:bodyPr/>
          <a:lstStyle/>
          <a:p>
            <a:fld id="{03D4DB33-CF52-4EE3-897E-615E62B697FA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14F45B-2573-1743-8FF4-97615704A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Közel nulla, iroda</a:t>
            </a:r>
            <a:endParaRPr lang="de-AT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8578526E-7FEE-497A-A9B2-EAFC62A5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958" y="995183"/>
            <a:ext cx="4897352" cy="3510000"/>
          </a:xfrm>
          <a:prstGeom prst="rect">
            <a:avLst/>
          </a:prstGeom>
        </p:spPr>
      </p:pic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24847108-25A7-4EAA-86C8-FABA9D08F598}"/>
              </a:ext>
            </a:extLst>
          </p:cNvPr>
          <p:cNvCxnSpPr>
            <a:cxnSpLocks/>
          </p:cNvCxnSpPr>
          <p:nvPr/>
        </p:nvCxnSpPr>
        <p:spPr>
          <a:xfrm>
            <a:off x="4824394" y="4114031"/>
            <a:ext cx="3989033" cy="0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A4A4196-3916-4A96-B5B1-F3056A380F01}"/>
              </a:ext>
            </a:extLst>
          </p:cNvPr>
          <p:cNvSpPr txBox="1">
            <a:spLocks/>
          </p:cNvSpPr>
          <p:nvPr/>
        </p:nvSpPr>
        <p:spPr>
          <a:xfrm>
            <a:off x="287338" y="1455738"/>
            <a:ext cx="3768467" cy="31769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70000"/>
              <a:buFont typeface="Systemschrift Normal"/>
              <a:buChar char="►"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Systemschrift Normal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74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14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0" dirty="0">
                <a:solidFill>
                  <a:schemeClr val="bg1">
                    <a:lumMod val="50000"/>
                  </a:schemeClr>
                </a:solidFill>
              </a:rPr>
              <a:t>A/V ≤ 0,3: 	132 kWh/m</a:t>
            </a:r>
            <a:r>
              <a:rPr lang="hu-HU" b="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u-HU" b="0" dirty="0">
                <a:solidFill>
                  <a:schemeClr val="bg1">
                    <a:lumMod val="50000"/>
                  </a:schemeClr>
                </a:solidFill>
              </a:rPr>
              <a:t>év</a:t>
            </a:r>
          </a:p>
          <a:p>
            <a:r>
              <a:rPr lang="hu-HU" b="0" dirty="0">
                <a:solidFill>
                  <a:schemeClr val="bg1">
                    <a:lumMod val="50000"/>
                  </a:schemeClr>
                </a:solidFill>
              </a:rPr>
              <a:t>0,3 – 1,3: 28*(A/V) + 123,6 kWh/m</a:t>
            </a:r>
            <a:r>
              <a:rPr lang="hu-HU" b="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u-HU" b="0" dirty="0">
                <a:solidFill>
                  <a:schemeClr val="bg1">
                    <a:lumMod val="50000"/>
                  </a:schemeClr>
                </a:solidFill>
              </a:rPr>
              <a:t>év</a:t>
            </a:r>
          </a:p>
          <a:p>
            <a:r>
              <a:rPr lang="hu-HU" b="0" dirty="0">
                <a:solidFill>
                  <a:schemeClr val="bg1">
                    <a:lumMod val="50000"/>
                  </a:schemeClr>
                </a:solidFill>
              </a:rPr>
              <a:t>A/V ≥ 1,3:	160 kWh/m</a:t>
            </a:r>
            <a:r>
              <a:rPr lang="hu-HU" b="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u-HU" b="0" dirty="0">
                <a:solidFill>
                  <a:schemeClr val="bg1">
                    <a:lumMod val="50000"/>
                  </a:schemeClr>
                </a:solidFill>
              </a:rPr>
              <a:t>év</a:t>
            </a:r>
          </a:p>
          <a:p>
            <a:endParaRPr lang="hu-HU" b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u-HU" dirty="0">
                <a:solidFill>
                  <a:srgbClr val="C00000"/>
                </a:solidFill>
              </a:rPr>
              <a:t>90 kWh/m</a:t>
            </a:r>
            <a:r>
              <a:rPr lang="hu-HU" baseline="30000" dirty="0">
                <a:solidFill>
                  <a:srgbClr val="C00000"/>
                </a:solidFill>
              </a:rPr>
              <a:t>2</a:t>
            </a:r>
            <a:r>
              <a:rPr lang="hu-HU" dirty="0">
                <a:solidFill>
                  <a:srgbClr val="C00000"/>
                </a:solidFill>
              </a:rPr>
              <a:t>év</a:t>
            </a:r>
          </a:p>
          <a:p>
            <a:endParaRPr lang="de-AT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Kép 7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BC39DE06-5EE4-48E0-8E06-2155DE660E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71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A17E7-027A-3F44-B958-F0AE08E3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251654"/>
            <a:ext cx="7956548" cy="449097"/>
          </a:xfrm>
        </p:spPr>
        <p:txBody>
          <a:bodyPr/>
          <a:lstStyle/>
          <a:p>
            <a:r>
              <a:rPr lang="hu-HU" dirty="0"/>
              <a:t>Összesített energetikai jellemző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14F45B-2573-1743-8FF4-97615704A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Közel nulla, oktatási intézmény</a:t>
            </a:r>
            <a:endParaRPr lang="de-AT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6E261BD-34FE-4B5F-B72B-EBC7E62097FB}"/>
              </a:ext>
            </a:extLst>
          </p:cNvPr>
          <p:cNvCxnSpPr>
            <a:cxnSpLocks/>
          </p:cNvCxnSpPr>
          <p:nvPr/>
        </p:nvCxnSpPr>
        <p:spPr>
          <a:xfrm>
            <a:off x="6113199" y="1109820"/>
            <a:ext cx="13642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0">
            <a:extLst>
              <a:ext uri="{FF2B5EF4-FFF2-40B4-BE49-F238E27FC236}">
                <a16:creationId xmlns:a16="http://schemas.microsoft.com/office/drawing/2014/main" id="{32A06D7C-5D96-4DFC-9885-56EEBEA46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469" y="996531"/>
            <a:ext cx="4920399" cy="3510000"/>
          </a:xfrm>
          <a:prstGeom prst="rect">
            <a:avLst/>
          </a:prstGeom>
        </p:spPr>
      </p:pic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0A00769C-A564-4EB8-AAB8-73A8CB9E4A73}"/>
              </a:ext>
            </a:extLst>
          </p:cNvPr>
          <p:cNvCxnSpPr>
            <a:cxnSpLocks/>
          </p:cNvCxnSpPr>
          <p:nvPr/>
        </p:nvCxnSpPr>
        <p:spPr>
          <a:xfrm>
            <a:off x="4845039" y="3613138"/>
            <a:ext cx="3989033" cy="0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6998A848-EFAE-405D-80DF-5D465FD17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455738"/>
            <a:ext cx="3768467" cy="3176984"/>
          </a:xfrm>
        </p:spPr>
        <p:txBody>
          <a:bodyPr/>
          <a:lstStyle/>
          <a:p>
            <a:r>
              <a:rPr lang="hu-HU" b="0" dirty="0">
                <a:solidFill>
                  <a:schemeClr val="bg1">
                    <a:lumMod val="50000"/>
                  </a:schemeClr>
                </a:solidFill>
              </a:rPr>
              <a:t>A/V ≤ 0,3: 90 kWh/m</a:t>
            </a:r>
            <a:r>
              <a:rPr lang="hu-HU" b="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u-HU" b="0" dirty="0">
                <a:solidFill>
                  <a:schemeClr val="bg1">
                    <a:lumMod val="50000"/>
                  </a:schemeClr>
                </a:solidFill>
              </a:rPr>
              <a:t>év</a:t>
            </a:r>
          </a:p>
          <a:p>
            <a:r>
              <a:rPr lang="hu-HU" b="0" dirty="0">
                <a:solidFill>
                  <a:schemeClr val="bg1">
                    <a:lumMod val="50000"/>
                  </a:schemeClr>
                </a:solidFill>
              </a:rPr>
              <a:t>0,3 – 1,3: 60*(A/V) + 72 kWh/m</a:t>
            </a:r>
            <a:r>
              <a:rPr lang="hu-HU" b="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u-HU" b="0" dirty="0">
                <a:solidFill>
                  <a:schemeClr val="bg1">
                    <a:lumMod val="50000"/>
                  </a:schemeClr>
                </a:solidFill>
              </a:rPr>
              <a:t>év</a:t>
            </a:r>
          </a:p>
          <a:p>
            <a:r>
              <a:rPr lang="hu-HU" b="0" dirty="0">
                <a:solidFill>
                  <a:schemeClr val="bg1">
                    <a:lumMod val="50000"/>
                  </a:schemeClr>
                </a:solidFill>
              </a:rPr>
              <a:t>A/V ≥ 1,3:150 kWh/m</a:t>
            </a:r>
            <a:r>
              <a:rPr lang="hu-HU" b="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u-HU" b="0" dirty="0">
                <a:solidFill>
                  <a:schemeClr val="bg1">
                    <a:lumMod val="50000"/>
                  </a:schemeClr>
                </a:solidFill>
              </a:rPr>
              <a:t>év</a:t>
            </a:r>
          </a:p>
          <a:p>
            <a:endParaRPr lang="hu-HU" b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u-HU" dirty="0">
                <a:solidFill>
                  <a:srgbClr val="C00000"/>
                </a:solidFill>
              </a:rPr>
              <a:t>85 kWh/m</a:t>
            </a:r>
            <a:r>
              <a:rPr lang="hu-HU" baseline="30000" dirty="0">
                <a:solidFill>
                  <a:srgbClr val="C00000"/>
                </a:solidFill>
              </a:rPr>
              <a:t>2</a:t>
            </a:r>
            <a:r>
              <a:rPr lang="hu-HU" dirty="0">
                <a:solidFill>
                  <a:srgbClr val="C00000"/>
                </a:solidFill>
              </a:rPr>
              <a:t>év</a:t>
            </a:r>
          </a:p>
          <a:p>
            <a:endParaRPr lang="de-AT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Kép 7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52B132CB-B305-467F-B25F-54DC94EAD0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6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27E3E38-C6C0-EE42-9796-FB1D8AB2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1455738"/>
            <a:ext cx="3447143" cy="443583"/>
          </a:xfrm>
        </p:spPr>
        <p:txBody>
          <a:bodyPr/>
          <a:lstStyle/>
          <a:p>
            <a:r>
              <a:rPr lang="hu-HU" dirty="0"/>
              <a:t>A szabályozás</a:t>
            </a:r>
            <a:endParaRPr lang="de-AT" baseline="300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B27C59-BC22-CA45-88C0-9FAB9D5CD6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0" y="4101621"/>
            <a:ext cx="3447143" cy="184666"/>
          </a:xfrm>
        </p:spPr>
        <p:txBody>
          <a:bodyPr/>
          <a:lstStyle/>
          <a:p>
            <a:endParaRPr lang="de-DE" sz="1200" dirty="0"/>
          </a:p>
        </p:txBody>
      </p:sp>
      <p:sp>
        <p:nvSpPr>
          <p:cNvPr id="4" name="Kép helye 3">
            <a:extLst>
              <a:ext uri="{FF2B5EF4-FFF2-40B4-BE49-F238E27FC236}">
                <a16:creationId xmlns:a16="http://schemas.microsoft.com/office/drawing/2014/main" id="{68C5F0B2-DA79-46E3-9653-C30C89B89F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222283A-56E6-4B17-BFC4-39DF007B2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64" y="870865"/>
            <a:ext cx="5195200" cy="3744000"/>
          </a:xfrm>
          <a:prstGeom prst="rect">
            <a:avLst/>
          </a:prstGeom>
        </p:spPr>
      </p:pic>
      <p:sp>
        <p:nvSpPr>
          <p:cNvPr id="9" name="Jobbra nyíl 10">
            <a:extLst>
              <a:ext uri="{FF2B5EF4-FFF2-40B4-BE49-F238E27FC236}">
                <a16:creationId xmlns:a16="http://schemas.microsoft.com/office/drawing/2014/main" id="{12D40C22-804B-46CC-8C25-1A72CDA33AF5}"/>
              </a:ext>
            </a:extLst>
          </p:cNvPr>
          <p:cNvSpPr/>
          <p:nvPr/>
        </p:nvSpPr>
        <p:spPr>
          <a:xfrm>
            <a:off x="4490852" y="1923678"/>
            <a:ext cx="432048" cy="648072"/>
          </a:xfrm>
          <a:prstGeom prst="rightArrow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C21010F2-978A-436C-8FD8-3BFFEC78A980}"/>
              </a:ext>
            </a:extLst>
          </p:cNvPr>
          <p:cNvSpPr/>
          <p:nvPr/>
        </p:nvSpPr>
        <p:spPr>
          <a:xfrm>
            <a:off x="3557976" y="1003337"/>
            <a:ext cx="5195200" cy="3497188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Picture 2" descr="http://kazanstore.hu/data/termekek/c/e/celsius-pv35-_32kwos-nagy-ajtos-lemez-vegyestuzelesu-kazan-ar_n.jpg">
            <a:extLst>
              <a:ext uri="{FF2B5EF4-FFF2-40B4-BE49-F238E27FC236}">
                <a16:creationId xmlns:a16="http://schemas.microsoft.com/office/drawing/2014/main" id="{BF778F91-ECE5-4906-B463-63533B8EA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210" y="3545069"/>
            <a:ext cx="2236480" cy="148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9994859F-D8F5-4EA9-A422-98613A8A26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41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A17E7-027A-3F44-B958-F0AE08E3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251654"/>
            <a:ext cx="7956548" cy="449097"/>
          </a:xfrm>
        </p:spPr>
        <p:txBody>
          <a:bodyPr/>
          <a:lstStyle/>
          <a:p>
            <a:r>
              <a:rPr lang="hu-HU" dirty="0"/>
              <a:t>Szigetelési vastagság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9C5B31-01F8-E04F-9717-869F8B49D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9" y="1455738"/>
            <a:ext cx="2771615" cy="3176984"/>
          </a:xfrm>
        </p:spPr>
        <p:txBody>
          <a:bodyPr/>
          <a:lstStyle/>
          <a:p>
            <a:pPr marL="0" indent="0">
              <a:buNone/>
            </a:pPr>
            <a:endParaRPr lang="hu-HU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71BF5A-64DB-3748-81DD-F9C16E40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14F45B-2573-1743-8FF4-97615704A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F7A65EDC-D065-4337-9E6B-C740CC500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64" y="870865"/>
            <a:ext cx="5195200" cy="3744000"/>
          </a:xfrm>
          <a:prstGeom prst="rect">
            <a:avLst/>
          </a:prstGeom>
        </p:spPr>
      </p:pic>
      <p:pic>
        <p:nvPicPr>
          <p:cNvPr id="7" name="Kép 6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7D672052-7BD5-47C8-B43F-0BD57386C1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98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A17E7-027A-3F44-B958-F0AE08E3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251654"/>
            <a:ext cx="7956548" cy="449097"/>
          </a:xfrm>
        </p:spPr>
        <p:txBody>
          <a:bodyPr/>
          <a:lstStyle/>
          <a:p>
            <a:r>
              <a:rPr lang="hu-HU" dirty="0"/>
              <a:t>Megújuló helyett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9C5B31-01F8-E04F-9717-869F8B49D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Clr>
                <a:srgbClr val="FF0000"/>
              </a:buClr>
              <a:buFont typeface="Wingdings 3" panose="05040102010807070707" pitchFamily="18" charset="2"/>
              <a:buChar char=""/>
            </a:pPr>
            <a:r>
              <a:rPr lang="hu-HU" b="0" dirty="0"/>
              <a:t>Lakó- és szállás jellegű épületek esetében az összesített energetikai jellemző (világítási energiaigény nélkül) nem haladhatja meg a 76 kWh/m</a:t>
            </a:r>
            <a:r>
              <a:rPr lang="hu-HU" b="0" baseline="30000" dirty="0"/>
              <a:t>2</a:t>
            </a:r>
            <a:r>
              <a:rPr lang="hu-HU" b="0" dirty="0"/>
              <a:t> év értéket. </a:t>
            </a:r>
          </a:p>
          <a:p>
            <a:pPr marL="342900" indent="-342900" algn="just">
              <a:buClr>
                <a:srgbClr val="FF0000"/>
              </a:buClr>
              <a:buFont typeface="Wingdings 3" panose="05040102010807070707" pitchFamily="18" charset="2"/>
              <a:buChar char=""/>
            </a:pPr>
            <a:endParaRPr lang="hu-HU" b="0" dirty="0"/>
          </a:p>
          <a:p>
            <a:pPr marL="342900" indent="-342900" algn="just">
              <a:buClr>
                <a:srgbClr val="FF0000"/>
              </a:buClr>
              <a:buFont typeface="Wingdings 3" panose="05040102010807070707" pitchFamily="18" charset="2"/>
              <a:buChar char=""/>
            </a:pPr>
            <a:r>
              <a:rPr lang="hu-HU" b="0" dirty="0"/>
              <a:t>Iroda és legfeljebb 1000 m</a:t>
            </a:r>
            <a:r>
              <a:rPr lang="hu-HU" b="0" baseline="30000" dirty="0"/>
              <a:t>2</a:t>
            </a:r>
            <a:r>
              <a:rPr lang="hu-HU" b="0" dirty="0"/>
              <a:t> hasznos alapterületű helységet magukba foglaló kereskedelmi épületek esetében (a világítási energiaigényt is beleértve!) ez </a:t>
            </a:r>
            <a:br>
              <a:rPr lang="hu-HU" b="0" dirty="0"/>
            </a:br>
            <a:r>
              <a:rPr lang="hu-HU" b="0" dirty="0"/>
              <a:t>68 kWh/m</a:t>
            </a:r>
            <a:r>
              <a:rPr lang="hu-HU" b="0" baseline="30000" dirty="0"/>
              <a:t>2</a:t>
            </a:r>
            <a:r>
              <a:rPr lang="hu-HU" b="0" dirty="0"/>
              <a:t> év.</a:t>
            </a:r>
          </a:p>
          <a:p>
            <a:pPr marL="342900" indent="-342900" algn="just">
              <a:buClr>
                <a:srgbClr val="FF0000"/>
              </a:buClr>
              <a:buFont typeface="Wingdings 3" panose="05040102010807070707" pitchFamily="18" charset="2"/>
              <a:buChar char=""/>
            </a:pPr>
            <a:endParaRPr lang="hu-HU" sz="1600" dirty="0"/>
          </a:p>
          <a:p>
            <a:pPr marL="342900" indent="-342900" algn="just">
              <a:buClr>
                <a:srgbClr val="FF0000"/>
              </a:buClr>
              <a:buFont typeface="Wingdings 3" panose="05040102010807070707" pitchFamily="18" charset="2"/>
              <a:buChar char=""/>
            </a:pPr>
            <a:r>
              <a:rPr lang="hu-HU" b="0" dirty="0"/>
              <a:t>Oktatási épületeknél és előadótermet, kiállítótermet jellemzően magukba foglaló épületeknél ugyancsak a világítással együtt 65 kWh/m</a:t>
            </a:r>
            <a:r>
              <a:rPr lang="hu-HU" b="0" baseline="30000" dirty="0"/>
              <a:t>2</a:t>
            </a:r>
            <a:r>
              <a:rPr lang="hu-HU" b="0" dirty="0"/>
              <a:t> év a határ.</a:t>
            </a:r>
          </a:p>
          <a:p>
            <a:pPr marL="342900" indent="-342900" algn="just">
              <a:buClr>
                <a:srgbClr val="FF0000"/>
              </a:buClr>
              <a:buFont typeface="Wingdings 3" panose="05040102010807070707" pitchFamily="18" charset="2"/>
              <a:buChar char=""/>
            </a:pPr>
            <a:endParaRPr lang="hu-HU" b="0" dirty="0"/>
          </a:p>
          <a:p>
            <a:pPr marL="342900" indent="-342900" algn="just">
              <a:buClr>
                <a:srgbClr val="FF0000"/>
              </a:buClr>
              <a:buFont typeface="Wingdings 3" panose="05040102010807070707" pitchFamily="18" charset="2"/>
              <a:buChar char=""/>
            </a:pPr>
            <a:r>
              <a:rPr lang="hu-HU" b="0" dirty="0"/>
              <a:t>Hűtés esetén a hűtött alapterületekre + 10 kWh/m</a:t>
            </a:r>
            <a:r>
              <a:rPr lang="hu-HU" b="0" baseline="30000" dirty="0"/>
              <a:t>2</a:t>
            </a:r>
            <a:r>
              <a:rPr lang="hu-HU" b="0" dirty="0"/>
              <a:t>év elszámolható</a:t>
            </a:r>
            <a:endParaRPr lang="de-AT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71BF5A-64DB-3748-81DD-F9C16E40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14F45B-2573-1743-8FF4-97615704A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A legtisztább energia a …</a:t>
            </a:r>
            <a:endParaRPr lang="de-AT" dirty="0"/>
          </a:p>
        </p:txBody>
      </p:sp>
      <p:pic>
        <p:nvPicPr>
          <p:cNvPr id="6" name="Kép 5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EE4F91B9-A59D-4146-B455-233D80264C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48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BF30864B-20E3-4549-9BA6-85F4392CE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100" y="1016630"/>
            <a:ext cx="5002798" cy="351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AA17E7-027A-3F44-B958-F0AE08E3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251654"/>
            <a:ext cx="8486620" cy="429733"/>
          </a:xfrm>
        </p:spPr>
        <p:txBody>
          <a:bodyPr/>
          <a:lstStyle/>
          <a:p>
            <a:r>
              <a:rPr lang="hu-HU" sz="3100" dirty="0"/>
              <a:t>Összesített energetikai jellemző</a:t>
            </a:r>
            <a:endParaRPr lang="de-AT" sz="31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9C5B31-01F8-E04F-9717-869F8B49D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455738"/>
            <a:ext cx="3768467" cy="3176984"/>
          </a:xfrm>
        </p:spPr>
        <p:txBody>
          <a:bodyPr/>
          <a:lstStyle/>
          <a:p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A/V ≤ 0,3: 110 kWh/m</a:t>
            </a:r>
            <a:r>
              <a:rPr lang="hu-HU" b="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év</a:t>
            </a:r>
          </a:p>
          <a:p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0,3 – 1,3: 30*(A/V) + 101 kWh/m</a:t>
            </a:r>
            <a:r>
              <a:rPr lang="hu-HU" b="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év</a:t>
            </a:r>
          </a:p>
          <a:p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A/V ≥ 1,3:140 kWh/m</a:t>
            </a:r>
            <a:r>
              <a:rPr lang="hu-HU" b="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év</a:t>
            </a:r>
          </a:p>
          <a:p>
            <a:endParaRPr lang="hu-HU" b="0" dirty="0"/>
          </a:p>
          <a:p>
            <a:r>
              <a:rPr lang="hu-HU" dirty="0">
                <a:solidFill>
                  <a:srgbClr val="006D7F"/>
                </a:solidFill>
              </a:rPr>
              <a:t>Megújuló nélkül: 76 kWh/m</a:t>
            </a:r>
            <a:r>
              <a:rPr lang="hu-HU" baseline="30000" dirty="0">
                <a:solidFill>
                  <a:srgbClr val="006D7F"/>
                </a:solidFill>
              </a:rPr>
              <a:t>2</a:t>
            </a:r>
            <a:r>
              <a:rPr lang="hu-HU" dirty="0">
                <a:solidFill>
                  <a:srgbClr val="006D7F"/>
                </a:solidFill>
              </a:rPr>
              <a:t>év</a:t>
            </a:r>
          </a:p>
          <a:p>
            <a:endParaRPr lang="de-AT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71BF5A-64DB-3748-81DD-F9C16E40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14F45B-2573-1743-8FF4-97615704A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Közel nulla, lakóépületek, megújuló nélkül</a:t>
            </a:r>
            <a:endParaRPr lang="de-AT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4222B5F9-92FB-4772-82AC-F6346B323016}"/>
              </a:ext>
            </a:extLst>
          </p:cNvPr>
          <p:cNvCxnSpPr>
            <a:cxnSpLocks/>
          </p:cNvCxnSpPr>
          <p:nvPr/>
        </p:nvCxnSpPr>
        <p:spPr>
          <a:xfrm>
            <a:off x="4809508" y="3974892"/>
            <a:ext cx="3989033" cy="0"/>
          </a:xfrm>
          <a:prstGeom prst="line">
            <a:avLst/>
          </a:prstGeom>
          <a:ln w="53975">
            <a:solidFill>
              <a:srgbClr val="006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3591C61D-AFE6-4D68-AAD5-5E27759434DD}"/>
              </a:ext>
            </a:extLst>
          </p:cNvPr>
          <p:cNvCxnSpPr>
            <a:cxnSpLocks/>
          </p:cNvCxnSpPr>
          <p:nvPr/>
        </p:nvCxnSpPr>
        <p:spPr>
          <a:xfrm>
            <a:off x="4809508" y="3104741"/>
            <a:ext cx="3989033" cy="0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9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65789DEE-A66E-4564-8AD0-A20D0DDE55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4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A17E7-027A-3F44-B958-F0AE08E3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251654"/>
            <a:ext cx="8334046" cy="429733"/>
          </a:xfrm>
        </p:spPr>
        <p:txBody>
          <a:bodyPr/>
          <a:lstStyle/>
          <a:p>
            <a:r>
              <a:rPr lang="hu-HU" sz="3100" dirty="0"/>
              <a:t>Összesített energetikai jellemző </a:t>
            </a:r>
            <a:endParaRPr lang="de-AT" sz="31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71BF5A-64DB-3748-81DD-F9C16E40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41513" y="4825897"/>
            <a:ext cx="414938" cy="237332"/>
          </a:xfrm>
        </p:spPr>
        <p:txBody>
          <a:bodyPr/>
          <a:lstStyle/>
          <a:p>
            <a:fld id="{03D4DB33-CF52-4EE3-897E-615E62B697FA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14F45B-2573-1743-8FF4-97615704A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Közel nulla, iroda, megújuló nélkül</a:t>
            </a:r>
            <a:endParaRPr lang="de-AT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8578526E-7FEE-497A-A9B2-EAFC62A5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958" y="995183"/>
            <a:ext cx="4897352" cy="3510000"/>
          </a:xfrm>
          <a:prstGeom prst="rect">
            <a:avLst/>
          </a:prstGeom>
        </p:spPr>
      </p:pic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24847108-25A7-4EAA-86C8-FABA9D08F598}"/>
              </a:ext>
            </a:extLst>
          </p:cNvPr>
          <p:cNvCxnSpPr>
            <a:cxnSpLocks/>
          </p:cNvCxnSpPr>
          <p:nvPr/>
        </p:nvCxnSpPr>
        <p:spPr>
          <a:xfrm>
            <a:off x="4867630" y="4944563"/>
            <a:ext cx="3989033" cy="0"/>
          </a:xfrm>
          <a:prstGeom prst="line">
            <a:avLst/>
          </a:prstGeom>
          <a:ln w="53975">
            <a:solidFill>
              <a:srgbClr val="006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A4A4196-3916-4A96-B5B1-F3056A380F01}"/>
              </a:ext>
            </a:extLst>
          </p:cNvPr>
          <p:cNvSpPr txBox="1">
            <a:spLocks/>
          </p:cNvSpPr>
          <p:nvPr/>
        </p:nvSpPr>
        <p:spPr>
          <a:xfrm>
            <a:off x="287338" y="1455738"/>
            <a:ext cx="3768467" cy="31769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70000"/>
              <a:buFont typeface="Systemschrift Normal"/>
              <a:buChar char="►"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Systemschrift Normal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74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14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A/V ≤ 0,3: 132 kWh/m</a:t>
            </a:r>
            <a:r>
              <a:rPr lang="hu-HU" b="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év</a:t>
            </a:r>
          </a:p>
          <a:p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0,3 – 1,3: 28*(A/V) + 123,6 kWh/m</a:t>
            </a:r>
            <a:r>
              <a:rPr lang="hu-HU" b="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év</a:t>
            </a:r>
          </a:p>
          <a:p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A/V ≥ 1,3:160 kWh/m</a:t>
            </a:r>
            <a:r>
              <a:rPr lang="hu-HU" b="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év</a:t>
            </a:r>
          </a:p>
          <a:p>
            <a:endParaRPr lang="hu-HU" b="0" dirty="0"/>
          </a:p>
          <a:p>
            <a:r>
              <a:rPr lang="hu-HU" dirty="0">
                <a:solidFill>
                  <a:srgbClr val="006D7F"/>
                </a:solidFill>
              </a:rPr>
              <a:t>Megújuló nélkül: 68 kWh/m</a:t>
            </a:r>
            <a:r>
              <a:rPr lang="hu-HU" baseline="30000" dirty="0">
                <a:solidFill>
                  <a:srgbClr val="006D7F"/>
                </a:solidFill>
              </a:rPr>
              <a:t>2</a:t>
            </a:r>
            <a:r>
              <a:rPr lang="hu-HU" dirty="0">
                <a:solidFill>
                  <a:srgbClr val="006D7F"/>
                </a:solidFill>
              </a:rPr>
              <a:t>év</a:t>
            </a:r>
          </a:p>
          <a:p>
            <a:endParaRPr lang="de-AT" b="0" dirty="0"/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C978E431-D461-415E-970E-F79C7CD48C3B}"/>
              </a:ext>
            </a:extLst>
          </p:cNvPr>
          <p:cNvCxnSpPr>
            <a:cxnSpLocks/>
          </p:cNvCxnSpPr>
          <p:nvPr/>
        </p:nvCxnSpPr>
        <p:spPr>
          <a:xfrm>
            <a:off x="4824394" y="4114031"/>
            <a:ext cx="3989033" cy="0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0D985161-3B66-4369-A028-6A46EE47D5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56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A17E7-027A-3F44-B958-F0AE08E3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251654"/>
            <a:ext cx="8339604" cy="429733"/>
          </a:xfrm>
        </p:spPr>
        <p:txBody>
          <a:bodyPr/>
          <a:lstStyle/>
          <a:p>
            <a:r>
              <a:rPr lang="hu-HU" sz="3100" dirty="0"/>
              <a:t>Összesített energetikai jellemző </a:t>
            </a:r>
            <a:endParaRPr lang="de-AT" sz="31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14F45B-2573-1743-8FF4-97615704A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Közel nulla, oktatási intézmény, megújuló nélkül</a:t>
            </a:r>
            <a:endParaRPr lang="de-AT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6E261BD-34FE-4B5F-B72B-EBC7E62097FB}"/>
              </a:ext>
            </a:extLst>
          </p:cNvPr>
          <p:cNvCxnSpPr>
            <a:cxnSpLocks/>
          </p:cNvCxnSpPr>
          <p:nvPr/>
        </p:nvCxnSpPr>
        <p:spPr>
          <a:xfrm>
            <a:off x="6113199" y="1109820"/>
            <a:ext cx="13642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0">
            <a:extLst>
              <a:ext uri="{FF2B5EF4-FFF2-40B4-BE49-F238E27FC236}">
                <a16:creationId xmlns:a16="http://schemas.microsoft.com/office/drawing/2014/main" id="{32A06D7C-5D96-4DFC-9885-56EEBEA46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469" y="996531"/>
            <a:ext cx="4920399" cy="3510000"/>
          </a:xfrm>
          <a:prstGeom prst="rect">
            <a:avLst/>
          </a:prstGeom>
        </p:spPr>
      </p:pic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0A00769C-A564-4EB8-AAB8-73A8CB9E4A73}"/>
              </a:ext>
            </a:extLst>
          </p:cNvPr>
          <p:cNvCxnSpPr>
            <a:cxnSpLocks/>
          </p:cNvCxnSpPr>
          <p:nvPr/>
        </p:nvCxnSpPr>
        <p:spPr>
          <a:xfrm>
            <a:off x="4867630" y="4284188"/>
            <a:ext cx="3989033" cy="0"/>
          </a:xfrm>
          <a:prstGeom prst="line">
            <a:avLst/>
          </a:prstGeom>
          <a:ln w="53975">
            <a:solidFill>
              <a:srgbClr val="006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6998A848-EFAE-405D-80DF-5D465FD17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455738"/>
            <a:ext cx="3768467" cy="3176984"/>
          </a:xfrm>
        </p:spPr>
        <p:txBody>
          <a:bodyPr/>
          <a:lstStyle/>
          <a:p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A/V ≤ 0,3: 90 kWh/m</a:t>
            </a:r>
            <a:r>
              <a:rPr lang="hu-HU" b="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év</a:t>
            </a:r>
          </a:p>
          <a:p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0,3 – 1,3: 60*(A/V) + 72 kWh/m</a:t>
            </a:r>
            <a:r>
              <a:rPr lang="hu-HU" b="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év</a:t>
            </a:r>
          </a:p>
          <a:p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A/V ≥ 1,3:150 kWh/m</a:t>
            </a:r>
            <a:r>
              <a:rPr lang="hu-HU" b="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b="0" dirty="0">
                <a:solidFill>
                  <a:schemeClr val="bg1">
                    <a:lumMod val="65000"/>
                  </a:schemeClr>
                </a:solidFill>
              </a:rPr>
              <a:t>év</a:t>
            </a:r>
          </a:p>
          <a:p>
            <a:endParaRPr lang="hu-HU" b="0" dirty="0"/>
          </a:p>
          <a:p>
            <a:r>
              <a:rPr lang="hu-HU" dirty="0">
                <a:solidFill>
                  <a:srgbClr val="006D7F"/>
                </a:solidFill>
              </a:rPr>
              <a:t>Megújuló nélkül: 65 kWh/m</a:t>
            </a:r>
            <a:r>
              <a:rPr lang="hu-HU" baseline="30000" dirty="0">
                <a:solidFill>
                  <a:srgbClr val="006D7F"/>
                </a:solidFill>
              </a:rPr>
              <a:t>2</a:t>
            </a:r>
            <a:r>
              <a:rPr lang="hu-HU" dirty="0">
                <a:solidFill>
                  <a:srgbClr val="006D7F"/>
                </a:solidFill>
              </a:rPr>
              <a:t>év</a:t>
            </a:r>
          </a:p>
          <a:p>
            <a:endParaRPr lang="de-AT" b="0" dirty="0"/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1DBE0751-B7C3-4AE8-A59C-2D53C972AD6E}"/>
              </a:ext>
            </a:extLst>
          </p:cNvPr>
          <p:cNvCxnSpPr>
            <a:cxnSpLocks/>
          </p:cNvCxnSpPr>
          <p:nvPr/>
        </p:nvCxnSpPr>
        <p:spPr>
          <a:xfrm>
            <a:off x="4845039" y="3613138"/>
            <a:ext cx="3989033" cy="0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F4EAE7E6-70BA-4FF3-AF2B-5C91B1A86B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12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68D2DAB9-F735-4786-9539-C9F0202A8CE5}"/>
              </a:ext>
            </a:extLst>
          </p:cNvPr>
          <p:cNvSpPr txBox="1"/>
          <p:nvPr/>
        </p:nvSpPr>
        <p:spPr>
          <a:xfrm>
            <a:off x="576264" y="1453227"/>
            <a:ext cx="7020072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 defTabSz="685800">
              <a:lnSpc>
                <a:spcPct val="90000"/>
              </a:lnSpc>
              <a:spcBef>
                <a:spcPts val="750"/>
              </a:spcBef>
              <a:buClr>
                <a:srgbClr val="003300"/>
              </a:buClr>
              <a:buSzPct val="70000"/>
              <a:buFont typeface="Systemschrift Normal"/>
              <a:buChar char="►"/>
            </a:pPr>
            <a:r>
              <a:rPr lang="hu-HU" sz="1600" dirty="0"/>
              <a:t>Mennyi egy napelem élettartama?</a:t>
            </a:r>
          </a:p>
          <a:p>
            <a:pPr marL="709200" lvl="2" indent="-252000" defTabSz="685800">
              <a:lnSpc>
                <a:spcPct val="90000"/>
              </a:lnSpc>
              <a:spcBef>
                <a:spcPts val="750"/>
              </a:spcBef>
              <a:buClr>
                <a:srgbClr val="003300"/>
              </a:buClr>
              <a:buSzPct val="70000"/>
              <a:buFont typeface="Systemschrift Normal"/>
              <a:buChar char="►"/>
            </a:pPr>
            <a:r>
              <a:rPr lang="hu-HU" sz="1600" dirty="0"/>
              <a:t>20-25 év, hallani 10 évet is</a:t>
            </a:r>
          </a:p>
          <a:p>
            <a:pPr marL="252000" lvl="1" indent="-252000" defTabSz="685800">
              <a:lnSpc>
                <a:spcPct val="90000"/>
              </a:lnSpc>
              <a:spcBef>
                <a:spcPts val="750"/>
              </a:spcBef>
              <a:buClr>
                <a:srgbClr val="003300"/>
              </a:buClr>
              <a:buSzPct val="70000"/>
              <a:buFont typeface="Systemschrift Normal"/>
              <a:buChar char="►"/>
            </a:pPr>
            <a:endParaRPr lang="hu-HU" sz="1600" dirty="0"/>
          </a:p>
          <a:p>
            <a:pPr marL="252000" indent="-252000" defTabSz="685800">
              <a:lnSpc>
                <a:spcPct val="90000"/>
              </a:lnSpc>
              <a:spcBef>
                <a:spcPts val="750"/>
              </a:spcBef>
              <a:buClr>
                <a:srgbClr val="003300"/>
              </a:buClr>
              <a:buSzPct val="70000"/>
              <a:buFont typeface="Systemschrift Normal"/>
              <a:buChar char="►"/>
            </a:pPr>
            <a:r>
              <a:rPr lang="hu-HU" sz="1600" dirty="0"/>
              <a:t>Mennyi egy napelem rendszer élettartama?</a:t>
            </a:r>
          </a:p>
          <a:p>
            <a:pPr marL="709200" lvl="2" indent="-252000" defTabSz="685800">
              <a:lnSpc>
                <a:spcPct val="90000"/>
              </a:lnSpc>
              <a:spcBef>
                <a:spcPts val="750"/>
              </a:spcBef>
              <a:buClr>
                <a:srgbClr val="003300"/>
              </a:buClr>
              <a:buSzPct val="70000"/>
              <a:buFont typeface="Systemschrift Normal"/>
              <a:buChar char="►"/>
            </a:pPr>
            <a:r>
              <a:rPr lang="hu-HU" sz="1600" dirty="0"/>
              <a:t>10-15 év (</a:t>
            </a:r>
            <a:r>
              <a:rPr lang="hu-HU" sz="1600" dirty="0" err="1"/>
              <a:t>inverter</a:t>
            </a:r>
            <a:r>
              <a:rPr lang="hu-HU" sz="1600" dirty="0"/>
              <a:t> csere)</a:t>
            </a:r>
          </a:p>
          <a:p>
            <a:pPr marL="252000" lvl="1" indent="-252000" defTabSz="685800">
              <a:lnSpc>
                <a:spcPct val="90000"/>
              </a:lnSpc>
              <a:spcBef>
                <a:spcPts val="750"/>
              </a:spcBef>
              <a:buClr>
                <a:srgbClr val="003300"/>
              </a:buClr>
              <a:buSzPct val="70000"/>
              <a:buFont typeface="Systemschrift Normal"/>
              <a:buChar char="►"/>
            </a:pPr>
            <a:endParaRPr lang="hu-HU" sz="1600" dirty="0"/>
          </a:p>
          <a:p>
            <a:pPr marL="252000" indent="-252000" defTabSz="685800">
              <a:lnSpc>
                <a:spcPct val="90000"/>
              </a:lnSpc>
              <a:spcBef>
                <a:spcPts val="750"/>
              </a:spcBef>
              <a:buClr>
                <a:srgbClr val="003300"/>
              </a:buClr>
              <a:buSzPct val="70000"/>
              <a:buFont typeface="Systemschrift Normal"/>
              <a:buChar char="►"/>
            </a:pPr>
            <a:r>
              <a:rPr lang="hu-HU" sz="1600" dirty="0"/>
              <a:t>Mennyi a hőszivattyú élettartama?</a:t>
            </a:r>
          </a:p>
          <a:p>
            <a:pPr marL="709200" lvl="2" indent="-252000" defTabSz="685800">
              <a:lnSpc>
                <a:spcPct val="90000"/>
              </a:lnSpc>
              <a:spcBef>
                <a:spcPts val="750"/>
              </a:spcBef>
              <a:buClr>
                <a:srgbClr val="003300"/>
              </a:buClr>
              <a:buSzPct val="70000"/>
              <a:buFont typeface="Systemschrift Normal"/>
              <a:buChar char="►"/>
            </a:pPr>
            <a:r>
              <a:rPr lang="hu-HU" sz="1600" dirty="0"/>
              <a:t>10-15 év is lehet a teljes életciklusa egy levegős hőszivattyús</a:t>
            </a:r>
          </a:p>
          <a:p>
            <a:pPr marL="252000" lvl="1" indent="-252000" defTabSz="685800">
              <a:lnSpc>
                <a:spcPct val="90000"/>
              </a:lnSpc>
              <a:spcBef>
                <a:spcPts val="750"/>
              </a:spcBef>
              <a:buClr>
                <a:srgbClr val="003300"/>
              </a:buClr>
              <a:buSzPct val="70000"/>
              <a:buFont typeface="Systemschrift Normal"/>
              <a:buChar char="►"/>
            </a:pPr>
            <a:endParaRPr lang="hu-HU" sz="1600" dirty="0"/>
          </a:p>
          <a:p>
            <a:pPr marL="252000" lvl="1" indent="-252000" defTabSz="685800">
              <a:lnSpc>
                <a:spcPct val="90000"/>
              </a:lnSpc>
              <a:spcBef>
                <a:spcPts val="750"/>
              </a:spcBef>
              <a:buClr>
                <a:srgbClr val="003300"/>
              </a:buClr>
              <a:buSzPct val="70000"/>
              <a:buFont typeface="Systemschrift Normal"/>
              <a:buChar char="►"/>
            </a:pPr>
            <a:r>
              <a:rPr lang="hu-HU" sz="1600" dirty="0"/>
              <a:t>A jó minőségű hőszivattyúk élettartama 25-30 év. Ezalatt legfeljebb 10-15 évenként szorulnak kisebb javításra, beállításra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3FDBC67-0CD2-4CCA-B22F-83507A90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251654"/>
            <a:ext cx="7956548" cy="449097"/>
          </a:xfrm>
        </p:spPr>
        <p:txBody>
          <a:bodyPr/>
          <a:lstStyle/>
          <a:p>
            <a:r>
              <a:rPr lang="hu-HU" dirty="0" err="1"/>
              <a:t>Épszerk</a:t>
            </a:r>
            <a:r>
              <a:rPr lang="hu-HU" dirty="0"/>
              <a:t> vagy gépészet?</a:t>
            </a:r>
            <a:endParaRPr lang="de-AT" dirty="0"/>
          </a:p>
        </p:txBody>
      </p:sp>
      <p:pic>
        <p:nvPicPr>
          <p:cNvPr id="6" name="Kép 5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28BBFF76-8F5F-4468-9AE4-83A79EEAB9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3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68D2DAB9-F735-4786-9539-C9F0202A8CE5}"/>
              </a:ext>
            </a:extLst>
          </p:cNvPr>
          <p:cNvSpPr txBox="1"/>
          <p:nvPr/>
        </p:nvSpPr>
        <p:spPr>
          <a:xfrm>
            <a:off x="576264" y="1139626"/>
            <a:ext cx="8567736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 defTabSz="685800">
              <a:lnSpc>
                <a:spcPct val="90000"/>
              </a:lnSpc>
              <a:spcBef>
                <a:spcPts val="750"/>
              </a:spcBef>
              <a:buClr>
                <a:srgbClr val="003300"/>
              </a:buClr>
              <a:buSzPct val="70000"/>
              <a:buFont typeface="Systemschrift Normal"/>
              <a:buChar char="►"/>
            </a:pPr>
            <a:r>
              <a:rPr lang="hu-HU" sz="2000" dirty="0"/>
              <a:t>Az épület éppen megfelel a követelményeknek (25% megújulóval)</a:t>
            </a:r>
          </a:p>
          <a:p>
            <a:pPr marL="709200" lvl="2" indent="-252000" defTabSz="685800">
              <a:lnSpc>
                <a:spcPct val="90000"/>
              </a:lnSpc>
              <a:spcBef>
                <a:spcPts val="750"/>
              </a:spcBef>
              <a:buClr>
                <a:srgbClr val="003300"/>
              </a:buClr>
              <a:buSzPct val="70000"/>
              <a:buFont typeface="Systemschrift Normal"/>
              <a:buChar char="►"/>
            </a:pPr>
            <a:r>
              <a:rPr lang="hu-HU" sz="1600" dirty="0"/>
              <a:t>Hagyományos energiát is igényel – árfüggés, beruházási költség</a:t>
            </a:r>
          </a:p>
          <a:p>
            <a:pPr marL="252000" indent="-252000" defTabSz="685800">
              <a:lnSpc>
                <a:spcPct val="90000"/>
              </a:lnSpc>
              <a:spcBef>
                <a:spcPts val="750"/>
              </a:spcBef>
              <a:buClr>
                <a:srgbClr val="003300"/>
              </a:buClr>
              <a:buSzPct val="70000"/>
              <a:buFont typeface="Systemschrift Normal"/>
              <a:buChar char="►"/>
            </a:pPr>
            <a:endParaRPr lang="hu-HU" sz="800" dirty="0"/>
          </a:p>
          <a:p>
            <a:pPr marL="252000" indent="-252000" defTabSz="685800">
              <a:lnSpc>
                <a:spcPct val="90000"/>
              </a:lnSpc>
              <a:spcBef>
                <a:spcPts val="750"/>
              </a:spcBef>
              <a:buClr>
                <a:srgbClr val="003300"/>
              </a:buClr>
              <a:buSzPct val="70000"/>
              <a:buFont typeface="Systemschrift Normal"/>
              <a:buChar char="►"/>
            </a:pPr>
            <a:r>
              <a:rPr lang="hu-HU" sz="2000" dirty="0"/>
              <a:t>Az épület hatékonyabb, mint a követelmény (megújuló nélkül)</a:t>
            </a:r>
          </a:p>
          <a:p>
            <a:pPr marL="709200" lvl="2" indent="-252000" defTabSz="685800">
              <a:lnSpc>
                <a:spcPct val="90000"/>
              </a:lnSpc>
              <a:spcBef>
                <a:spcPts val="750"/>
              </a:spcBef>
              <a:buClr>
                <a:srgbClr val="003300"/>
              </a:buClr>
              <a:buSzPct val="70000"/>
              <a:buFont typeface="Systemschrift Normal"/>
              <a:buChar char="►"/>
            </a:pPr>
            <a:r>
              <a:rPr lang="hu-HU" sz="1600" dirty="0"/>
              <a:t>Hatékonyabb hőszigetelés a javasolt értékek szerint</a:t>
            </a:r>
          </a:p>
          <a:p>
            <a:pPr marL="252000" indent="-252000" defTabSz="685800">
              <a:lnSpc>
                <a:spcPct val="90000"/>
              </a:lnSpc>
              <a:spcBef>
                <a:spcPts val="750"/>
              </a:spcBef>
              <a:buClr>
                <a:srgbClr val="003300"/>
              </a:buClr>
              <a:buSzPct val="70000"/>
              <a:buFont typeface="Systemschrift Normal"/>
              <a:buChar char="►"/>
            </a:pPr>
            <a:endParaRPr lang="hu-HU" sz="800" dirty="0"/>
          </a:p>
          <a:p>
            <a:pPr marL="252000" indent="-252000" defTabSz="685800">
              <a:lnSpc>
                <a:spcPct val="90000"/>
              </a:lnSpc>
              <a:spcBef>
                <a:spcPts val="750"/>
              </a:spcBef>
              <a:buClr>
                <a:srgbClr val="003300"/>
              </a:buClr>
              <a:buSzPct val="70000"/>
              <a:buFont typeface="Systemschrift Normal"/>
              <a:buChar char="►"/>
            </a:pPr>
            <a:r>
              <a:rPr lang="hu-HU" sz="2000" dirty="0"/>
              <a:t>Az épület fokozottan energiatakarékos, csak megújuló energia</a:t>
            </a:r>
          </a:p>
          <a:p>
            <a:pPr marL="709200" lvl="2" indent="-252000" defTabSz="685800">
              <a:lnSpc>
                <a:spcPct val="90000"/>
              </a:lnSpc>
              <a:spcBef>
                <a:spcPts val="750"/>
              </a:spcBef>
              <a:buClr>
                <a:srgbClr val="003300"/>
              </a:buClr>
              <a:buSzPct val="70000"/>
              <a:buFont typeface="Systemschrift Normal"/>
              <a:buChar char="►"/>
            </a:pPr>
            <a:r>
              <a:rPr lang="hu-HU" sz="1600" dirty="0"/>
              <a:t>Fokozott hőszigetelés, független a gáz árától</a:t>
            </a:r>
          </a:p>
          <a:p>
            <a:pPr marL="252000" indent="-252000" defTabSz="685800">
              <a:lnSpc>
                <a:spcPct val="90000"/>
              </a:lnSpc>
              <a:spcBef>
                <a:spcPts val="750"/>
              </a:spcBef>
              <a:buClr>
                <a:srgbClr val="003300"/>
              </a:buClr>
              <a:buSzPct val="70000"/>
              <a:buFont typeface="Systemschrift Normal"/>
              <a:buChar char="►"/>
            </a:pPr>
            <a:endParaRPr lang="hu-HU" sz="800" dirty="0"/>
          </a:p>
          <a:p>
            <a:pPr marL="252000" indent="-252000" defTabSz="685800">
              <a:lnSpc>
                <a:spcPct val="90000"/>
              </a:lnSpc>
              <a:spcBef>
                <a:spcPts val="750"/>
              </a:spcBef>
              <a:buClr>
                <a:srgbClr val="003300"/>
              </a:buClr>
              <a:buSzPct val="70000"/>
              <a:buFont typeface="Systemschrift Normal"/>
              <a:buChar char="►"/>
            </a:pPr>
            <a:r>
              <a:rPr lang="hu-HU" sz="2000" dirty="0"/>
              <a:t>Passzívház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3497E04-CF3E-410D-A3E9-7B18D6DF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251654"/>
            <a:ext cx="7956548" cy="449097"/>
          </a:xfrm>
        </p:spPr>
        <p:txBody>
          <a:bodyPr/>
          <a:lstStyle/>
          <a:p>
            <a:r>
              <a:rPr lang="hu-HU" dirty="0"/>
              <a:t>Opciók</a:t>
            </a:r>
            <a:endParaRPr lang="de-AT" dirty="0"/>
          </a:p>
        </p:txBody>
      </p:sp>
      <p:pic>
        <p:nvPicPr>
          <p:cNvPr id="6" name="Kép 5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274CEBD1-722F-4C12-A40D-AE6A7362AD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31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B0EC19-4CDD-416E-A2F3-07CC0E13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30 év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1C963CE-4415-404C-94D6-E5EA3D2E0D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960" y="451157"/>
            <a:ext cx="5803490" cy="435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60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68D2DAB9-F735-4786-9539-C9F0202A8CE5}"/>
              </a:ext>
            </a:extLst>
          </p:cNvPr>
          <p:cNvSpPr txBox="1"/>
          <p:nvPr/>
        </p:nvSpPr>
        <p:spPr>
          <a:xfrm>
            <a:off x="0" y="12333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Clr>
                <a:srgbClr val="FF0000"/>
              </a:buClr>
              <a:buFont typeface="Wingdings 3" panose="05040102010807070707" pitchFamily="18" charset="2"/>
              <a:buChar char=""/>
            </a:pPr>
            <a:endParaRPr lang="hu-HU" sz="1500" b="1" dirty="0"/>
          </a:p>
          <a:p>
            <a:pPr algn="ctr">
              <a:buClr>
                <a:srgbClr val="FF0000"/>
              </a:buClr>
            </a:pPr>
            <a:r>
              <a:rPr lang="hu-HU" sz="3300" dirty="0"/>
              <a:t>Az építtető érdeke a hatékony hőszigetelés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670E172-36AB-4C8C-B2FC-13386DE3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251654"/>
            <a:ext cx="7956548" cy="449097"/>
          </a:xfrm>
        </p:spPr>
        <p:txBody>
          <a:bodyPr/>
          <a:lstStyle/>
          <a:p>
            <a:r>
              <a:rPr lang="hu-HU" dirty="0"/>
              <a:t>Megújuló helyett</a:t>
            </a:r>
            <a:endParaRPr lang="de-AT" dirty="0"/>
          </a:p>
        </p:txBody>
      </p:sp>
      <p:pic>
        <p:nvPicPr>
          <p:cNvPr id="6" name="Kép 5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B697BD74-5226-4C91-9149-F79EA56869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54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670E172-36AB-4C8C-B2FC-13386DE3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251654"/>
            <a:ext cx="7956548" cy="449097"/>
          </a:xfrm>
        </p:spPr>
        <p:txBody>
          <a:bodyPr/>
          <a:lstStyle/>
          <a:p>
            <a:r>
              <a:rPr lang="hu-HU" dirty="0"/>
              <a:t>Hogyan tovább?</a:t>
            </a:r>
            <a:endParaRPr lang="de-AT" dirty="0"/>
          </a:p>
        </p:txBody>
      </p:sp>
      <p:pic>
        <p:nvPicPr>
          <p:cNvPr id="7" name="Kép 6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27FDAEDF-1D33-4286-8563-FD2F61F6FD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  <p:pic>
        <p:nvPicPr>
          <p:cNvPr id="1028" name="Picture 4" descr="relaxed woman sitting in armchair with book">
            <a:extLst>
              <a:ext uri="{FF2B5EF4-FFF2-40B4-BE49-F238E27FC236}">
                <a16:creationId xmlns:a16="http://schemas.microsoft.com/office/drawing/2014/main" id="{1CDF7125-2544-4323-9DF4-81EA97DD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53196"/>
            <a:ext cx="66675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11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27E3E38-C6C0-EE42-9796-FB1D8AB2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1455738"/>
            <a:ext cx="3447143" cy="443583"/>
          </a:xfrm>
        </p:spPr>
        <p:txBody>
          <a:bodyPr/>
          <a:lstStyle/>
          <a:p>
            <a:r>
              <a:rPr lang="hu-HU" dirty="0"/>
              <a:t>A szabályozás</a:t>
            </a:r>
            <a:endParaRPr lang="de-AT" baseline="300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B27C59-BC22-CA45-88C0-9FAB9D5CD6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0" y="4101621"/>
            <a:ext cx="3447143" cy="184666"/>
          </a:xfrm>
        </p:spPr>
        <p:txBody>
          <a:bodyPr/>
          <a:lstStyle/>
          <a:p>
            <a:endParaRPr lang="de-DE" sz="1200" dirty="0"/>
          </a:p>
        </p:txBody>
      </p:sp>
      <p:sp>
        <p:nvSpPr>
          <p:cNvPr id="4" name="Kép helye 3">
            <a:extLst>
              <a:ext uri="{FF2B5EF4-FFF2-40B4-BE49-F238E27FC236}">
                <a16:creationId xmlns:a16="http://schemas.microsoft.com/office/drawing/2014/main" id="{68C5F0B2-DA79-46E3-9653-C30C89B89F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222283A-56E6-4B17-BFC4-39DF007B2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64" y="870865"/>
            <a:ext cx="5195200" cy="3744000"/>
          </a:xfrm>
          <a:prstGeom prst="rect">
            <a:avLst/>
          </a:prstGeom>
        </p:spPr>
      </p:pic>
      <p:sp>
        <p:nvSpPr>
          <p:cNvPr id="9" name="Jobbra nyíl 10">
            <a:extLst>
              <a:ext uri="{FF2B5EF4-FFF2-40B4-BE49-F238E27FC236}">
                <a16:creationId xmlns:a16="http://schemas.microsoft.com/office/drawing/2014/main" id="{12D40C22-804B-46CC-8C25-1A72CDA33AF5}"/>
              </a:ext>
            </a:extLst>
          </p:cNvPr>
          <p:cNvSpPr/>
          <p:nvPr/>
        </p:nvSpPr>
        <p:spPr>
          <a:xfrm>
            <a:off x="4490852" y="1923678"/>
            <a:ext cx="432048" cy="648072"/>
          </a:xfrm>
          <a:prstGeom prst="rightArrow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04EDDF43-FBC4-4485-AEFB-EF3C1BFE61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62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6980" y="303213"/>
            <a:ext cx="7703371" cy="739933"/>
          </a:xfrm>
        </p:spPr>
        <p:txBody>
          <a:bodyPr>
            <a:normAutofit/>
          </a:bodyPr>
          <a:lstStyle/>
          <a:p>
            <a:r>
              <a:rPr lang="hu-HU" sz="27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„Fit </a:t>
            </a:r>
            <a:r>
              <a:rPr lang="hu-HU" sz="27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</a:t>
            </a:r>
            <a:r>
              <a:rPr lang="hu-HU" sz="27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55” javaslatcsomag</a:t>
            </a:r>
          </a:p>
        </p:txBody>
      </p:sp>
      <p:pic>
        <p:nvPicPr>
          <p:cNvPr id="10" name="Picture 2" descr="https://www.eea.europa.eu/data-and-maps/figures/greenhouse-gas-emission-targets-trends-1/122581_fig2-1-tp-greenhouse-gas_v06_cs6.eps/image_large">
            <a:extLst>
              <a:ext uri="{FF2B5EF4-FFF2-40B4-BE49-F238E27FC236}">
                <a16:creationId xmlns:a16="http://schemas.microsoft.com/office/drawing/2014/main" id="{14A17F39-EAC8-467E-BD2D-6D2495EDF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9" y="1419205"/>
            <a:ext cx="5187281" cy="328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B79D231-EB90-4F87-B648-FF5A61F98114}"/>
              </a:ext>
            </a:extLst>
          </p:cNvPr>
          <p:cNvSpPr txBox="1"/>
          <p:nvPr/>
        </p:nvSpPr>
        <p:spPr>
          <a:xfrm>
            <a:off x="6071200" y="1319485"/>
            <a:ext cx="2917941" cy="2887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►"/>
            </a:pPr>
            <a:r>
              <a:rPr lang="hu-HU" sz="1600" dirty="0"/>
              <a:t>20 jogszabály, újak és módosítások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►"/>
            </a:pPr>
            <a:r>
              <a:rPr lang="hu-HU" sz="1600" dirty="0"/>
              <a:t>Klímacélok, kibocsátáskereskedelem, energiaárazás, szabályozások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►"/>
            </a:pPr>
            <a:r>
              <a:rPr lang="hu-HU" sz="1600" dirty="0"/>
              <a:t>2022. folyamán egyeztetések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hu-HU" sz="1350" dirty="0"/>
          </a:p>
          <a:p>
            <a:endParaRPr lang="hu-HU" sz="135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16EACB9-485C-49E9-9FB0-9FD4B3E1E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66" y="4444338"/>
            <a:ext cx="883650" cy="542397"/>
          </a:xfrm>
          <a:prstGeom prst="rect">
            <a:avLst/>
          </a:prstGeom>
        </p:spPr>
      </p:pic>
      <p:pic>
        <p:nvPicPr>
          <p:cNvPr id="8" name="Kép 7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8DCF3920-7309-4A88-9341-DD3D224BB82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94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6980" y="285293"/>
            <a:ext cx="7703371" cy="849293"/>
          </a:xfrm>
        </p:spPr>
        <p:txBody>
          <a:bodyPr>
            <a:normAutofit/>
          </a:bodyPr>
          <a:lstStyle/>
          <a:p>
            <a:r>
              <a:rPr lang="hu-HU" sz="2700" b="1" dirty="0">
                <a:latin typeface="+mn-lt"/>
                <a:ea typeface="+mn-ea"/>
                <a:cs typeface="+mn-cs"/>
              </a:rPr>
              <a:t>Mikor?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7695" y="1461435"/>
            <a:ext cx="7928610" cy="3494815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hu-HU" sz="1600" b="1" dirty="0">
                <a:latin typeface="+mn-lt"/>
                <a:ea typeface="+mn-ea"/>
                <a:cs typeface="+mn-cs"/>
              </a:rPr>
              <a:t>Energiahatékonysági irányelv (EED)</a:t>
            </a:r>
          </a:p>
          <a:p>
            <a:pPr lvl="1" algn="just">
              <a:lnSpc>
                <a:spcPct val="120000"/>
              </a:lnSpc>
              <a:spcAft>
                <a:spcPts val="225"/>
              </a:spcAft>
            </a:pPr>
            <a:r>
              <a:rPr lang="hu-HU" dirty="0" err="1">
                <a:latin typeface="+mn-lt"/>
              </a:rPr>
              <a:t>Draft</a:t>
            </a:r>
            <a:r>
              <a:rPr lang="hu-HU" dirty="0">
                <a:latin typeface="+mn-lt"/>
              </a:rPr>
              <a:t> report tárgyalása március 3-án megvolt</a:t>
            </a:r>
          </a:p>
          <a:p>
            <a:pPr lvl="1" algn="just">
              <a:lnSpc>
                <a:spcPct val="120000"/>
              </a:lnSpc>
              <a:spcAft>
                <a:spcPts val="225"/>
              </a:spcAft>
            </a:pPr>
            <a:r>
              <a:rPr lang="hu-HU" dirty="0"/>
              <a:t>Bizottsági szavazás június 14.</a:t>
            </a:r>
          </a:p>
          <a:p>
            <a:pPr lvl="1" algn="just">
              <a:lnSpc>
                <a:spcPct val="120000"/>
              </a:lnSpc>
              <a:spcAft>
                <a:spcPts val="225"/>
              </a:spcAft>
            </a:pPr>
            <a:r>
              <a:rPr lang="hu-HU" dirty="0">
                <a:latin typeface="+mn-lt"/>
              </a:rPr>
              <a:t>Plenáris szavazás: július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hu-HU" b="1" dirty="0"/>
              <a:t>Épületenergetikai irányelv </a:t>
            </a:r>
            <a:r>
              <a:rPr lang="hu-HU" sz="1600" b="1" dirty="0">
                <a:latin typeface="+mn-lt"/>
                <a:ea typeface="+mn-ea"/>
                <a:cs typeface="+mn-cs"/>
              </a:rPr>
              <a:t>(EPBD)</a:t>
            </a:r>
          </a:p>
          <a:p>
            <a:pPr lvl="1" algn="just">
              <a:lnSpc>
                <a:spcPct val="120000"/>
              </a:lnSpc>
              <a:spcAft>
                <a:spcPts val="225"/>
              </a:spcAft>
            </a:pPr>
            <a:r>
              <a:rPr lang="hu-HU" dirty="0"/>
              <a:t>Véleményezés március 31-ig</a:t>
            </a:r>
          </a:p>
          <a:p>
            <a:pPr lvl="1" algn="just">
              <a:lnSpc>
                <a:spcPct val="120000"/>
              </a:lnSpc>
              <a:spcAft>
                <a:spcPts val="225"/>
              </a:spcAft>
            </a:pPr>
            <a:r>
              <a:rPr lang="hu-HU" dirty="0"/>
              <a:t>Bizottsági tárgyalás</a:t>
            </a:r>
          </a:p>
          <a:p>
            <a:pPr lvl="1" algn="just">
              <a:lnSpc>
                <a:spcPct val="120000"/>
              </a:lnSpc>
              <a:spcAft>
                <a:spcPts val="225"/>
              </a:spcAft>
            </a:pPr>
            <a:r>
              <a:rPr lang="hu-HU" dirty="0"/>
              <a:t>Bizottsági szavazás június</a:t>
            </a:r>
          </a:p>
          <a:p>
            <a:pPr lvl="1" algn="just">
              <a:lnSpc>
                <a:spcPct val="120000"/>
              </a:lnSpc>
              <a:spcAft>
                <a:spcPts val="225"/>
              </a:spcAft>
            </a:pPr>
            <a:r>
              <a:rPr lang="hu-HU" dirty="0">
                <a:latin typeface="+mn-lt"/>
              </a:rPr>
              <a:t>Plenáris szavazás: július</a:t>
            </a:r>
          </a:p>
          <a:p>
            <a:pPr lvl="1" algn="just">
              <a:lnSpc>
                <a:spcPct val="120000"/>
              </a:lnSpc>
              <a:spcAft>
                <a:spcPts val="225"/>
              </a:spcAft>
            </a:pPr>
            <a:endParaRPr lang="hu-HU" dirty="0">
              <a:latin typeface="+mn-lt"/>
            </a:endParaRP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endParaRPr lang="hu-HU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A5634A4-1106-4668-B47B-2ED6EB4DC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66" y="4444338"/>
            <a:ext cx="883650" cy="542397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B87DB964-24C0-4487-BF78-22306C80B0F6}"/>
              </a:ext>
            </a:extLst>
          </p:cNvPr>
          <p:cNvSpPr/>
          <p:nvPr/>
        </p:nvSpPr>
        <p:spPr>
          <a:xfrm>
            <a:off x="60960" y="4858207"/>
            <a:ext cx="90220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50" dirty="0">
                <a:solidFill>
                  <a:schemeClr val="bg1"/>
                </a:solidFill>
              </a:rPr>
              <a:t>https://ec.europa.eu/info/law/better-regulation/have-your-say/initiatives/12910-Energy-efficiency-Revision-of-the-Energy-Performance-of-Buildings-Directive_en</a:t>
            </a:r>
          </a:p>
        </p:txBody>
      </p:sp>
      <p:pic>
        <p:nvPicPr>
          <p:cNvPr id="6" name="Kép 5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6CAE4B10-1542-415A-8576-3A705C0B44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87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6980" y="285293"/>
            <a:ext cx="7703371" cy="475283"/>
          </a:xfrm>
        </p:spPr>
        <p:txBody>
          <a:bodyPr>
            <a:normAutofit/>
          </a:bodyPr>
          <a:lstStyle/>
          <a:p>
            <a:r>
              <a:rPr lang="hu-HU" sz="2700" b="1" dirty="0">
                <a:latin typeface="+mn-lt"/>
                <a:ea typeface="+mn-ea"/>
                <a:cs typeface="+mn-cs"/>
              </a:rPr>
              <a:t>Épületenergetikai Irányelv (EPBD)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3840" y="1363392"/>
            <a:ext cx="7928610" cy="349481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hu-HU" b="1" dirty="0">
                <a:latin typeface="+mn-lt"/>
              </a:rPr>
              <a:t>Minimális energiateljesítményre vonatkozó szabványok bevezetése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hu-HU" b="1" dirty="0">
                <a:latin typeface="+mn-lt"/>
              </a:rPr>
              <a:t>Az épületekkel kapcsolatos új jövőkép: nulla kibocsátású épületek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hu-HU" b="1" dirty="0">
                <a:latin typeface="+mn-lt"/>
              </a:rPr>
              <a:t>A mélyreható felújítás (= mélyfelújítás) meghatározása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hu-HU" dirty="0"/>
              <a:t>Az épületfelújítási útlevelek bevezetése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hu-HU" dirty="0"/>
              <a:t>Az energiatanúsítványokra vonatkozó megerősített rendelkezések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hu-HU" dirty="0"/>
              <a:t>Életciklus-szemlélet bevezetése, újépítéseknél a Global </a:t>
            </a:r>
            <a:r>
              <a:rPr lang="hu-HU" dirty="0" err="1"/>
              <a:t>Warming</a:t>
            </a:r>
            <a:r>
              <a:rPr lang="hu-HU" dirty="0"/>
              <a:t> </a:t>
            </a:r>
            <a:r>
              <a:rPr lang="hu-HU" dirty="0" err="1"/>
              <a:t>Potential</a:t>
            </a:r>
            <a:r>
              <a:rPr lang="hu-HU" dirty="0"/>
              <a:t> bevezetése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hu-HU" dirty="0">
                <a:latin typeface="+mn-lt"/>
              </a:rPr>
              <a:t>Fosszilis tüzelőanyagokat használó berendezések fokozatos kivezetése 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hu-HU" dirty="0">
                <a:latin typeface="+mn-lt"/>
              </a:rPr>
              <a:t>Épületállomány nemzeti adatbázisa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hu-HU" dirty="0">
                <a:latin typeface="+mn-lt"/>
              </a:rPr>
              <a:t>Épületfelújítási cselekvési tervek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endParaRPr lang="hu-HU" dirty="0">
              <a:latin typeface="+mn-lt"/>
            </a:endParaRP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endParaRPr lang="hu-HU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A5634A4-1106-4668-B47B-2ED6EB4DC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66" y="4444338"/>
            <a:ext cx="883650" cy="542397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B87DB964-24C0-4487-BF78-22306C80B0F6}"/>
              </a:ext>
            </a:extLst>
          </p:cNvPr>
          <p:cNvSpPr/>
          <p:nvPr/>
        </p:nvSpPr>
        <p:spPr>
          <a:xfrm>
            <a:off x="60960" y="4858207"/>
            <a:ext cx="90220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50" dirty="0">
                <a:solidFill>
                  <a:schemeClr val="bg1"/>
                </a:solidFill>
              </a:rPr>
              <a:t>https://ec.europa.eu/info/law/better-regulation/have-your-say/initiatives/12910-Energy-efficiency-Revision-of-the-Energy-Performance-of-Buildings-Directive_en</a:t>
            </a:r>
          </a:p>
        </p:txBody>
      </p:sp>
      <p:pic>
        <p:nvPicPr>
          <p:cNvPr id="6" name="Kép 5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849FE7B9-2576-4DD9-B10C-41E9812B266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  <p:sp>
        <p:nvSpPr>
          <p:cNvPr id="7" name="Textplatzhalter 4">
            <a:extLst>
              <a:ext uri="{FF2B5EF4-FFF2-40B4-BE49-F238E27FC236}">
                <a16:creationId xmlns:a16="http://schemas.microsoft.com/office/drawing/2014/main" id="{B2476D54-0C44-4692-883D-500DC8EF21EE}"/>
              </a:ext>
            </a:extLst>
          </p:cNvPr>
          <p:cNvSpPr txBox="1">
            <a:spLocks/>
          </p:cNvSpPr>
          <p:nvPr/>
        </p:nvSpPr>
        <p:spPr>
          <a:xfrm>
            <a:off x="576263" y="675862"/>
            <a:ext cx="7956549" cy="475283"/>
          </a:xfrm>
          <a:prstGeom prst="rect">
            <a:avLst/>
          </a:prstGeom>
        </p:spPr>
        <p:txBody>
          <a:bodyPr/>
          <a:lstStyle>
            <a:lvl1pPr marL="252000" indent="-252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70000"/>
              <a:buFont typeface="Systemschrift Normal"/>
              <a:buChar char="►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Systemschrift Normal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74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14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Módosítási javaslatai, fő elemei </a:t>
            </a:r>
            <a:endParaRPr lang="de-AT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27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6980" y="285293"/>
            <a:ext cx="7703371" cy="849293"/>
          </a:xfrm>
        </p:spPr>
        <p:txBody>
          <a:bodyPr>
            <a:normAutofit/>
          </a:bodyPr>
          <a:lstStyle/>
          <a:p>
            <a:r>
              <a:rPr lang="hu-HU" sz="2700" b="1" dirty="0">
                <a:latin typeface="+mn-lt"/>
                <a:ea typeface="+mn-ea"/>
                <a:cs typeface="+mn-cs"/>
              </a:rPr>
              <a:t>Kibocsátásmentes épületek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6980" y="1304926"/>
            <a:ext cx="8282220" cy="238954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Aft>
                <a:spcPts val="225"/>
              </a:spcAft>
              <a:buNone/>
            </a:pPr>
            <a:endParaRPr lang="hu-HU" dirty="0">
              <a:latin typeface="+mn-lt"/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►"/>
            </a:pPr>
            <a:r>
              <a:rPr lang="hu-HU" sz="1800" dirty="0"/>
              <a:t>Az </a:t>
            </a:r>
            <a:r>
              <a:rPr lang="hu-HU" sz="1800" b="1" dirty="0"/>
              <a:t>új épületekre </a:t>
            </a:r>
            <a:r>
              <a:rPr lang="hu-HU" sz="1800" dirty="0"/>
              <a:t>vonatkozó szabvány 2030. január 1-től (középületek esetében 2027. január 1-től).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►"/>
            </a:pPr>
            <a:endParaRPr lang="hu-HU" sz="1800" dirty="0"/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►"/>
            </a:pPr>
            <a:r>
              <a:rPr lang="hu-HU" sz="1800" dirty="0"/>
              <a:t>Mélyfelújításokkal elérendő szint 2030-tól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►"/>
            </a:pPr>
            <a:endParaRPr lang="hu-HU" sz="1800" dirty="0"/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►"/>
            </a:pPr>
            <a:r>
              <a:rPr lang="hu-HU" sz="1800" dirty="0"/>
              <a:t>A 2050-es épületállományra vonatkozó vízió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3085146-4326-4D52-96BA-CE6D1CC46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66" y="4444338"/>
            <a:ext cx="883650" cy="542397"/>
          </a:xfrm>
          <a:prstGeom prst="rect">
            <a:avLst/>
          </a:prstGeom>
        </p:spPr>
      </p:pic>
      <p:sp>
        <p:nvSpPr>
          <p:cNvPr id="8" name="Textplatzhalter 4">
            <a:extLst>
              <a:ext uri="{FF2B5EF4-FFF2-40B4-BE49-F238E27FC236}">
                <a16:creationId xmlns:a16="http://schemas.microsoft.com/office/drawing/2014/main" id="{517BA6B8-287A-4454-A224-987E8D13B561}"/>
              </a:ext>
            </a:extLst>
          </p:cNvPr>
          <p:cNvSpPr txBox="1">
            <a:spLocks/>
          </p:cNvSpPr>
          <p:nvPr/>
        </p:nvSpPr>
        <p:spPr>
          <a:xfrm>
            <a:off x="576263" y="675862"/>
            <a:ext cx="7956549" cy="475283"/>
          </a:xfrm>
          <a:prstGeom prst="rect">
            <a:avLst/>
          </a:prstGeom>
        </p:spPr>
        <p:txBody>
          <a:bodyPr/>
          <a:lstStyle>
            <a:lvl1pPr marL="252000" indent="-252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70000"/>
              <a:buFont typeface="Systemschrift Normal"/>
              <a:buChar char="►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Systemschrift Normal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74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14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Három fő cél</a:t>
            </a:r>
            <a:endParaRPr lang="de-AT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Kép 6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1851E0B0-44F6-4685-B68D-F3A1EC14768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80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9A756683-71A9-4629-BF3C-A0A9B4032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65081"/>
              </p:ext>
            </p:extLst>
          </p:nvPr>
        </p:nvGraphicFramePr>
        <p:xfrm>
          <a:off x="576263" y="1692355"/>
          <a:ext cx="7806712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678">
                  <a:extLst>
                    <a:ext uri="{9D8B030D-6E8A-4147-A177-3AD203B41FA5}">
                      <a16:colId xmlns:a16="http://schemas.microsoft.com/office/drawing/2014/main" val="4111262861"/>
                    </a:ext>
                  </a:extLst>
                </a:gridCol>
                <a:gridCol w="1635152">
                  <a:extLst>
                    <a:ext uri="{9D8B030D-6E8A-4147-A177-3AD203B41FA5}">
                      <a16:colId xmlns:a16="http://schemas.microsoft.com/office/drawing/2014/main" val="2109669003"/>
                    </a:ext>
                  </a:extLst>
                </a:gridCol>
                <a:gridCol w="1512299">
                  <a:extLst>
                    <a:ext uri="{9D8B030D-6E8A-4147-A177-3AD203B41FA5}">
                      <a16:colId xmlns:a16="http://schemas.microsoft.com/office/drawing/2014/main" val="103125943"/>
                    </a:ext>
                  </a:extLst>
                </a:gridCol>
                <a:gridCol w="2707583">
                  <a:extLst>
                    <a:ext uri="{9D8B030D-6E8A-4147-A177-3AD203B41FA5}">
                      <a16:colId xmlns:a16="http://schemas.microsoft.com/office/drawing/2014/main" val="1950125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Uniós éghajlati övezet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Lakóépület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Irodaépület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Egyéb, nem lakáscélú épület*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780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Mediterrán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&lt; 60 kWh/(m</a:t>
                      </a:r>
                      <a:r>
                        <a:rPr lang="hu-HU" baseline="30000" dirty="0"/>
                        <a:t>2</a:t>
                      </a:r>
                      <a:r>
                        <a:rPr lang="hu-HU" dirty="0"/>
                        <a:t>év)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&lt; 70 kWh/(m</a:t>
                      </a:r>
                      <a:r>
                        <a:rPr lang="hu-HU" baseline="30000" dirty="0"/>
                        <a:t>2</a:t>
                      </a:r>
                      <a:r>
                        <a:rPr lang="hu-HU" dirty="0"/>
                        <a:t>év)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&lt; a közel nulla energiaigényű épületek teljes primerenergia felhasználása nemzeti szinten meghatározva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46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Óceáni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&lt; 60 kWh/(m</a:t>
                      </a:r>
                      <a:r>
                        <a:rPr lang="hu-HU" baseline="30000" dirty="0"/>
                        <a:t>2</a:t>
                      </a:r>
                      <a:r>
                        <a:rPr lang="hu-HU" dirty="0"/>
                        <a:t>év)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&lt; 85 kWh/(m</a:t>
                      </a:r>
                      <a:r>
                        <a:rPr lang="hu-HU" baseline="30000" dirty="0"/>
                        <a:t>2</a:t>
                      </a:r>
                      <a:r>
                        <a:rPr lang="hu-HU" dirty="0"/>
                        <a:t>év)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45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Kontinentális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&lt; 65 kWh/(m</a:t>
                      </a:r>
                      <a:r>
                        <a:rPr lang="hu-HU" baseline="30000" dirty="0"/>
                        <a:t>2</a:t>
                      </a:r>
                      <a:r>
                        <a:rPr lang="hu-HU" dirty="0"/>
                        <a:t>év)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&lt; 85 kWh/(m</a:t>
                      </a:r>
                      <a:r>
                        <a:rPr lang="hu-HU" baseline="30000" dirty="0"/>
                        <a:t>2</a:t>
                      </a:r>
                      <a:r>
                        <a:rPr lang="hu-HU" dirty="0"/>
                        <a:t>év)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68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Északi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&lt;75 kWh/(m</a:t>
                      </a:r>
                      <a:r>
                        <a:rPr lang="hu-HU" baseline="30000" dirty="0"/>
                        <a:t>2</a:t>
                      </a:r>
                      <a:r>
                        <a:rPr lang="hu-HU" dirty="0"/>
                        <a:t>év)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&lt; 90 kWh/(m</a:t>
                      </a:r>
                      <a:r>
                        <a:rPr lang="hu-HU" baseline="30000" dirty="0"/>
                        <a:t>2</a:t>
                      </a:r>
                      <a:r>
                        <a:rPr lang="hu-HU" dirty="0"/>
                        <a:t>év)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138844"/>
                  </a:ext>
                </a:extLst>
              </a:tr>
            </a:tbl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6980" y="285293"/>
            <a:ext cx="7703371" cy="849293"/>
          </a:xfrm>
        </p:spPr>
        <p:txBody>
          <a:bodyPr>
            <a:normAutofit/>
          </a:bodyPr>
          <a:lstStyle/>
          <a:p>
            <a:r>
              <a:rPr lang="hu-HU" sz="2700" dirty="0">
                <a:ea typeface="+mn-ea"/>
                <a:cs typeface="+mn-cs"/>
              </a:rPr>
              <a:t>Kibocsátásmentes épületek 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88370ED6-E7FC-45D3-BD53-DC63121AA57E}"/>
              </a:ext>
            </a:extLst>
          </p:cNvPr>
          <p:cNvSpPr/>
          <p:nvPr/>
        </p:nvSpPr>
        <p:spPr>
          <a:xfrm>
            <a:off x="576264" y="3082413"/>
            <a:ext cx="5116614" cy="4793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B86E890-11D7-428A-831A-075D2AB33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66" y="4444338"/>
            <a:ext cx="883650" cy="542397"/>
          </a:xfrm>
          <a:prstGeom prst="rect">
            <a:avLst/>
          </a:prstGeom>
        </p:spPr>
      </p:pic>
      <p:pic>
        <p:nvPicPr>
          <p:cNvPr id="7" name="Kép 6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C456755F-CB9A-4B96-B277-5E7173E01CA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47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6980" y="285293"/>
            <a:ext cx="7703371" cy="849293"/>
          </a:xfrm>
        </p:spPr>
        <p:txBody>
          <a:bodyPr>
            <a:normAutofit/>
          </a:bodyPr>
          <a:lstStyle/>
          <a:p>
            <a:r>
              <a:rPr lang="hu-HU" sz="2700" b="1" dirty="0">
                <a:latin typeface="+mn-lt"/>
              </a:rPr>
              <a:t>Energiahatékonysági minimum</a:t>
            </a:r>
            <a:endParaRPr lang="hu-HU" sz="27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7338" y="1134586"/>
            <a:ext cx="8531700" cy="388699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225"/>
              </a:spcAft>
              <a:buNone/>
            </a:pPr>
            <a:r>
              <a:rPr lang="hu-HU" sz="2175" dirty="0"/>
              <a:t>A tagállamok biztosítják, hogy</a:t>
            </a:r>
          </a:p>
          <a:p>
            <a:pPr marL="0" indent="0" algn="just">
              <a:lnSpc>
                <a:spcPct val="120000"/>
              </a:lnSpc>
              <a:spcAft>
                <a:spcPts val="225"/>
              </a:spcAft>
              <a:buNone/>
            </a:pPr>
            <a:r>
              <a:rPr lang="hu-HU" sz="2175" dirty="0"/>
              <a:t>(a) a </a:t>
            </a:r>
            <a:r>
              <a:rPr lang="hu-HU" sz="2175" b="1" dirty="0"/>
              <a:t>közintézmények</a:t>
            </a:r>
            <a:r>
              <a:rPr lang="hu-HU" sz="2175" dirty="0"/>
              <a:t> tulajdonában lévő épületek és épületegységek legkésőbb elérjék a következő szinteket</a:t>
            </a:r>
          </a:p>
          <a:p>
            <a:pPr marL="342900" lvl="1" indent="0" algn="just">
              <a:lnSpc>
                <a:spcPct val="120000"/>
              </a:lnSpc>
              <a:spcAft>
                <a:spcPts val="225"/>
              </a:spcAft>
              <a:buNone/>
            </a:pPr>
            <a:r>
              <a:rPr lang="hu-HU" sz="2175" dirty="0"/>
              <a:t>(i) 2027. január 1-je után legalább az F energiahatékonysági osztályt; és</a:t>
            </a:r>
          </a:p>
          <a:p>
            <a:pPr marL="342900" lvl="1" indent="0" algn="just">
              <a:lnSpc>
                <a:spcPct val="120000"/>
              </a:lnSpc>
              <a:spcAft>
                <a:spcPts val="225"/>
              </a:spcAft>
              <a:buNone/>
            </a:pPr>
            <a:r>
              <a:rPr lang="hu-HU" sz="2175" dirty="0"/>
              <a:t>(ii) 2030. január 1-jét követően legalább az E energiahatékonysági osztályt;</a:t>
            </a:r>
          </a:p>
          <a:p>
            <a:pPr marL="0" indent="0" algn="just">
              <a:lnSpc>
                <a:spcPct val="120000"/>
              </a:lnSpc>
              <a:spcAft>
                <a:spcPts val="225"/>
              </a:spcAft>
              <a:buNone/>
            </a:pPr>
            <a:r>
              <a:rPr lang="hu-HU" sz="2175" dirty="0"/>
              <a:t>(b) a </a:t>
            </a:r>
            <a:r>
              <a:rPr lang="hu-HU" sz="2175" b="1" dirty="0"/>
              <a:t>nem lakóépületek és épületegységek </a:t>
            </a:r>
            <a:r>
              <a:rPr lang="hu-HU" sz="2175" dirty="0"/>
              <a:t>legkésőbb a következő értékeket érik el</a:t>
            </a:r>
          </a:p>
          <a:p>
            <a:pPr marL="342900" lvl="1" indent="0" algn="just">
              <a:lnSpc>
                <a:spcPct val="120000"/>
              </a:lnSpc>
              <a:spcAft>
                <a:spcPts val="225"/>
              </a:spcAft>
              <a:buNone/>
            </a:pPr>
            <a:r>
              <a:rPr lang="hu-HU" sz="2175" dirty="0"/>
              <a:t>(i) 2027. január 1-je után legalább az F energiahatékonysági osztályt; és</a:t>
            </a:r>
          </a:p>
          <a:p>
            <a:pPr marL="342900" lvl="1" indent="0" algn="just">
              <a:lnSpc>
                <a:spcPct val="120000"/>
              </a:lnSpc>
              <a:spcAft>
                <a:spcPts val="225"/>
              </a:spcAft>
              <a:buNone/>
            </a:pPr>
            <a:r>
              <a:rPr lang="hu-HU" sz="2175" dirty="0"/>
              <a:t>(ii) 2030. január 1-jét követően legalább az E energiateljesítmény-osztályt;</a:t>
            </a:r>
          </a:p>
          <a:p>
            <a:pPr marL="0" indent="0" algn="just">
              <a:lnSpc>
                <a:spcPct val="120000"/>
              </a:lnSpc>
              <a:spcAft>
                <a:spcPts val="225"/>
              </a:spcAft>
              <a:buNone/>
            </a:pPr>
            <a:r>
              <a:rPr lang="hu-HU" sz="2175" dirty="0"/>
              <a:t>(c) a </a:t>
            </a:r>
            <a:r>
              <a:rPr lang="hu-HU" sz="2175" b="1" dirty="0"/>
              <a:t>lakóépületek és épületegységek </a:t>
            </a:r>
            <a:r>
              <a:rPr lang="hu-HU" sz="2175" dirty="0"/>
              <a:t>legkésőbb a következő értékeket érik el</a:t>
            </a:r>
          </a:p>
          <a:p>
            <a:pPr marL="342900" lvl="1" indent="0" algn="just">
              <a:lnSpc>
                <a:spcPct val="120000"/>
              </a:lnSpc>
              <a:spcAft>
                <a:spcPts val="225"/>
              </a:spcAft>
              <a:buNone/>
            </a:pPr>
            <a:r>
              <a:rPr lang="hu-HU" sz="2175" dirty="0"/>
              <a:t>(i) 2030. január 1-je után legalább az F energiateljesítmény-osztályt; és</a:t>
            </a:r>
          </a:p>
          <a:p>
            <a:pPr marL="342900" lvl="1" indent="0" algn="just">
              <a:lnSpc>
                <a:spcPct val="120000"/>
              </a:lnSpc>
              <a:spcAft>
                <a:spcPts val="225"/>
              </a:spcAft>
              <a:buNone/>
            </a:pPr>
            <a:r>
              <a:rPr lang="hu-HU" sz="2175" dirty="0"/>
              <a:t>(ii) 2033. január 1-je után legalább az E energiateljesítmény-osztályt.</a:t>
            </a:r>
          </a:p>
          <a:p>
            <a:pPr marL="0" indent="0" algn="just">
              <a:lnSpc>
                <a:spcPct val="120000"/>
              </a:lnSpc>
              <a:spcBef>
                <a:spcPts val="450"/>
              </a:spcBef>
              <a:buNone/>
            </a:pPr>
            <a:endParaRPr lang="hu-HU" dirty="0">
              <a:latin typeface="+mn-lt"/>
            </a:endParaRPr>
          </a:p>
          <a:p>
            <a:pPr marL="0" indent="0" algn="just">
              <a:lnSpc>
                <a:spcPct val="120000"/>
              </a:lnSpc>
              <a:spcBef>
                <a:spcPts val="450"/>
              </a:spcBef>
              <a:buNone/>
            </a:pPr>
            <a:r>
              <a:rPr lang="hu-HU" dirty="0">
                <a:latin typeface="+mn-lt"/>
              </a:rPr>
              <a:t>A tagállamok további határidőket állapítanak meg az e bekezdésben említett épületek számára a magasabb energiateljesítmény elérése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>
                <a:latin typeface="+mn-lt"/>
              </a:rPr>
              <a:t>érdekében 2040-ig és 2050-ig.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645C7D7-EEDD-496E-ACCE-7F5DC9E85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754" y="2513942"/>
            <a:ext cx="1418885" cy="1836204"/>
          </a:xfrm>
          <a:prstGeom prst="rect">
            <a:avLst/>
          </a:prstGeom>
        </p:spPr>
      </p:pic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11520B3-C24E-4C53-B1D6-FB20BB1C01B4}"/>
              </a:ext>
            </a:extLst>
          </p:cNvPr>
          <p:cNvSpPr txBox="1">
            <a:spLocks/>
          </p:cNvSpPr>
          <p:nvPr/>
        </p:nvSpPr>
        <p:spPr>
          <a:xfrm>
            <a:off x="576263" y="675862"/>
            <a:ext cx="7956549" cy="475283"/>
          </a:xfrm>
          <a:prstGeom prst="rect">
            <a:avLst/>
          </a:prstGeom>
        </p:spPr>
        <p:txBody>
          <a:bodyPr/>
          <a:lstStyle>
            <a:lvl1pPr marL="252000" indent="-252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70000"/>
              <a:buFont typeface="Systemschrift Normal"/>
              <a:buChar char="►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Systemschrift Normal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74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14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A legrosszabbul teljesítő épületek kivezetése</a:t>
            </a:r>
            <a:endParaRPr lang="de-AT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Kép 7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B01EF21A-E989-468C-8A66-203CB24F60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89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6980" y="285293"/>
            <a:ext cx="7703371" cy="849293"/>
          </a:xfrm>
        </p:spPr>
        <p:txBody>
          <a:bodyPr>
            <a:normAutofit/>
          </a:bodyPr>
          <a:lstStyle/>
          <a:p>
            <a:r>
              <a:rPr lang="hu-HU" sz="2700" b="1" dirty="0">
                <a:latin typeface="+mn-lt"/>
                <a:ea typeface="+mn-ea"/>
                <a:cs typeface="+mn-cs"/>
              </a:rPr>
              <a:t>Energiatanúsítványok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074822"/>
            <a:ext cx="7098632" cy="378338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hu-HU" sz="1500" dirty="0"/>
              <a:t>Az energiateljesítményre vonatkozó tanúsítványnak legkésőbb </a:t>
            </a:r>
            <a:r>
              <a:rPr lang="hu-HU" sz="1500" b="1" dirty="0"/>
              <a:t>2025. decemberéig</a:t>
            </a:r>
            <a:r>
              <a:rPr lang="hu-HU" sz="1500" dirty="0"/>
              <a:t> meg kell felelnie az V. mellékletben szereplő mintának – Harmonizáció az EU-n belül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hu-HU" sz="1500" b="1" dirty="0"/>
              <a:t>Kötelező és harmonizált energiaosztályok </a:t>
            </a:r>
            <a:r>
              <a:rPr lang="hu-HU" sz="1500" dirty="0"/>
              <a:t>(A-G; A: nulla kibocsátású épület, G: a 15% legrosszabb teljesítményű épület; közöttük egyenletesen eloszlatva az értékek)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hu-HU" sz="1500" dirty="0"/>
              <a:t>Az energiatanúsítványok érvényességi ideje 10-ről 5 évre csökken (kivéve A, B, C osztályok), ha felújítás történik vagy a bérbeadási szerződést megújítják,  akkor frissíteni kell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hu-HU" sz="1500" dirty="0"/>
              <a:t>Kötelező helyszíni felmérés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hu-HU" sz="1500" dirty="0"/>
              <a:t>Eladáskor/bérbeadáskor kötelező előre elkészíteni és a hirdetésben szerepeltetni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554DD3C-0CD7-4134-A2D3-34BAFD9DF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908" y="1871360"/>
            <a:ext cx="1418885" cy="183620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D54719B-0932-4854-9C71-5B4C772CF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66" y="4444338"/>
            <a:ext cx="883650" cy="542397"/>
          </a:xfrm>
          <a:prstGeom prst="rect">
            <a:avLst/>
          </a:prstGeom>
        </p:spPr>
      </p:pic>
      <p:pic>
        <p:nvPicPr>
          <p:cNvPr id="8" name="Kép 7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16D9359D-A7B2-4FFB-985D-C4F0D1161FF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0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6980" y="285293"/>
            <a:ext cx="7703371" cy="849293"/>
          </a:xfrm>
        </p:spPr>
        <p:txBody>
          <a:bodyPr>
            <a:normAutofit/>
          </a:bodyPr>
          <a:lstStyle/>
          <a:p>
            <a:r>
              <a:rPr lang="hu-HU" sz="2700" b="1" dirty="0">
                <a:latin typeface="+mn-lt"/>
                <a:ea typeface="+mn-ea"/>
                <a:cs typeface="+mn-cs"/>
              </a:rPr>
              <a:t>Mélyfelújítás definíciója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6262" y="1363392"/>
            <a:ext cx="7373119" cy="349481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Aft>
                <a:spcPts val="225"/>
              </a:spcAft>
              <a:buNone/>
            </a:pPr>
            <a:r>
              <a:rPr lang="hu-HU" dirty="0">
                <a:latin typeface="+mn-lt"/>
              </a:rPr>
              <a:t>Olyan felújítás, amely egy épületet vagy épületegységet átalakít</a:t>
            </a:r>
          </a:p>
          <a:p>
            <a:pPr marL="342900" lvl="1" indent="0" algn="just">
              <a:lnSpc>
                <a:spcPct val="120000"/>
              </a:lnSpc>
              <a:spcAft>
                <a:spcPts val="225"/>
              </a:spcAft>
              <a:buNone/>
            </a:pPr>
            <a:r>
              <a:rPr lang="hu-HU" dirty="0">
                <a:latin typeface="+mn-lt"/>
              </a:rPr>
              <a:t>(a) 2030. január 1-je előtt közel nulla energiafelhasználású épületté,</a:t>
            </a:r>
          </a:p>
          <a:p>
            <a:pPr marL="342900" lvl="1" indent="0" algn="just">
              <a:lnSpc>
                <a:spcPct val="120000"/>
              </a:lnSpc>
              <a:spcAft>
                <a:spcPts val="225"/>
              </a:spcAft>
              <a:buNone/>
            </a:pPr>
            <a:r>
              <a:rPr lang="hu-HU" dirty="0">
                <a:latin typeface="+mn-lt"/>
              </a:rPr>
              <a:t>(b) 2030. január 1-jét követően nulla kibocsátású épületté.</a:t>
            </a:r>
          </a:p>
          <a:p>
            <a:pPr marL="0" indent="0" algn="just">
              <a:lnSpc>
                <a:spcPct val="120000"/>
              </a:lnSpc>
              <a:spcAft>
                <a:spcPts val="225"/>
              </a:spcAft>
              <a:buNone/>
            </a:pPr>
            <a:r>
              <a:rPr lang="hu-HU" dirty="0">
                <a:latin typeface="+mn-lt"/>
              </a:rPr>
              <a:t>Szakaszos mélyfelújítás = az épület felújítási útlevelét követően több lépésben végrehajtott mélyfelújítás.</a:t>
            </a:r>
          </a:p>
          <a:p>
            <a:pPr marL="0" indent="0" algn="just">
              <a:lnSpc>
                <a:spcPct val="120000"/>
              </a:lnSpc>
              <a:spcAft>
                <a:spcPts val="225"/>
              </a:spcAft>
              <a:buNone/>
            </a:pPr>
            <a:endParaRPr lang="hu-HU" dirty="0">
              <a:latin typeface="+mn-lt"/>
            </a:endParaRPr>
          </a:p>
          <a:p>
            <a:pPr marL="0" indent="0" algn="just">
              <a:lnSpc>
                <a:spcPct val="120000"/>
              </a:lnSpc>
              <a:spcAft>
                <a:spcPts val="225"/>
              </a:spcAft>
              <a:buNone/>
            </a:pPr>
            <a:r>
              <a:rPr lang="hu-HU" dirty="0">
                <a:latin typeface="+mn-lt"/>
              </a:rPr>
              <a:t>A tagállamoknak magasabb pénzügyi, költségvetési, adminisztratív és technikai támogatással kell ösztönözniük a mélyfelújításokat.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17BDED0-8679-4AB4-A711-87849C59E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66" y="4444338"/>
            <a:ext cx="883650" cy="542397"/>
          </a:xfrm>
          <a:prstGeom prst="rect">
            <a:avLst/>
          </a:prstGeom>
        </p:spPr>
      </p:pic>
      <p:pic>
        <p:nvPicPr>
          <p:cNvPr id="5" name="Kép 4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E1C404E9-FC4E-4840-9FBD-AF93D8782B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07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670E172-36AB-4C8C-B2FC-13386DE3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251654"/>
            <a:ext cx="7956548" cy="449097"/>
          </a:xfrm>
        </p:spPr>
        <p:txBody>
          <a:bodyPr/>
          <a:lstStyle/>
          <a:p>
            <a:r>
              <a:rPr lang="hu-HU" dirty="0"/>
              <a:t>Hogyan tovább itthon?</a:t>
            </a:r>
            <a:endParaRPr lang="de-AT" dirty="0"/>
          </a:p>
        </p:txBody>
      </p:sp>
      <p:pic>
        <p:nvPicPr>
          <p:cNvPr id="7" name="Kép 6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27FDAEDF-1D33-4286-8563-FD2F61F6FD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  <p:sp>
        <p:nvSpPr>
          <p:cNvPr id="8" name="Textplatzhalter 4">
            <a:extLst>
              <a:ext uri="{FF2B5EF4-FFF2-40B4-BE49-F238E27FC236}">
                <a16:creationId xmlns:a16="http://schemas.microsoft.com/office/drawing/2014/main" id="{BE49C43A-6F56-4F1D-B4B6-C5EC7D42966F}"/>
              </a:ext>
            </a:extLst>
          </p:cNvPr>
          <p:cNvSpPr txBox="1">
            <a:spLocks/>
          </p:cNvSpPr>
          <p:nvPr/>
        </p:nvSpPr>
        <p:spPr>
          <a:xfrm>
            <a:off x="576263" y="675862"/>
            <a:ext cx="7956549" cy="475283"/>
          </a:xfrm>
          <a:prstGeom prst="rect">
            <a:avLst/>
          </a:prstGeom>
        </p:spPr>
        <p:txBody>
          <a:bodyPr/>
          <a:lstStyle>
            <a:lvl1pPr marL="252000" indent="-252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70000"/>
              <a:buFont typeface="Systemschrift Normal"/>
              <a:buChar char="►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Systemschrift Normal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74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14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Elkészült tervezet</a:t>
            </a:r>
            <a:endParaRPr lang="de-AT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40EB7AA3-444E-4033-B9A8-039D56B78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455738"/>
            <a:ext cx="7777480" cy="343610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hu-HU" sz="1500" dirty="0"/>
              <a:t>Követelmények:</a:t>
            </a:r>
          </a:p>
          <a:p>
            <a:pPr lvl="1" algn="just">
              <a:lnSpc>
                <a:spcPct val="120000"/>
              </a:lnSpc>
              <a:spcAft>
                <a:spcPts val="225"/>
              </a:spcAft>
            </a:pPr>
            <a:r>
              <a:rPr lang="hu-HU" sz="1300" dirty="0"/>
              <a:t>Marad a régi logika, nem a Fit </a:t>
            </a:r>
            <a:r>
              <a:rPr lang="hu-HU" sz="1300" dirty="0" err="1"/>
              <a:t>for</a:t>
            </a:r>
            <a:r>
              <a:rPr lang="hu-HU" sz="1300" dirty="0"/>
              <a:t> 55 szerint</a:t>
            </a:r>
          </a:p>
          <a:p>
            <a:pPr lvl="1" algn="just">
              <a:lnSpc>
                <a:spcPct val="120000"/>
              </a:lnSpc>
              <a:spcAft>
                <a:spcPts val="225"/>
              </a:spcAft>
            </a:pPr>
            <a:r>
              <a:rPr lang="hu-HU" sz="1300" dirty="0"/>
              <a:t>Nincs változás a határoló szerkezeteknél</a:t>
            </a:r>
          </a:p>
          <a:p>
            <a:pPr lvl="1" algn="just">
              <a:lnSpc>
                <a:spcPct val="120000"/>
              </a:lnSpc>
              <a:spcAft>
                <a:spcPts val="225"/>
              </a:spcAft>
            </a:pPr>
            <a:r>
              <a:rPr lang="hu-HU" sz="1300" dirty="0"/>
              <a:t>Összesített energetikai jellemző lakóépületekre: 80 kWh/m</a:t>
            </a:r>
            <a:r>
              <a:rPr lang="hu-HU" sz="1300" baseline="30000" dirty="0"/>
              <a:t>2</a:t>
            </a:r>
            <a:r>
              <a:rPr lang="hu-HU" sz="1300" dirty="0"/>
              <a:t>év</a:t>
            </a:r>
          </a:p>
          <a:p>
            <a:pPr lvl="1" algn="just">
              <a:lnSpc>
                <a:spcPct val="120000"/>
              </a:lnSpc>
              <a:spcAft>
                <a:spcPts val="225"/>
              </a:spcAft>
            </a:pPr>
            <a:endParaRPr lang="hu-HU" sz="1300" dirty="0"/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hu-HU" sz="1500" dirty="0"/>
              <a:t>Tanúsítás</a:t>
            </a:r>
          </a:p>
          <a:p>
            <a:pPr lvl="1" algn="just">
              <a:lnSpc>
                <a:spcPct val="120000"/>
              </a:lnSpc>
              <a:spcAft>
                <a:spcPts val="225"/>
              </a:spcAft>
            </a:pPr>
            <a:r>
              <a:rPr lang="hu-HU" sz="1300" dirty="0"/>
              <a:t>Szerkezetek minősítése: gyengétől a jóig (követelményszint), kiváló kategória bevezetése</a:t>
            </a:r>
          </a:p>
          <a:p>
            <a:pPr lvl="1" algn="just">
              <a:lnSpc>
                <a:spcPct val="120000"/>
              </a:lnSpc>
              <a:spcAft>
                <a:spcPts val="225"/>
              </a:spcAft>
            </a:pPr>
            <a:endParaRPr lang="hu-HU" sz="1300" dirty="0"/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hu-HU" sz="1500" dirty="0"/>
              <a:t>Várható bevezetés 2022. 			     Fit </a:t>
            </a:r>
            <a:r>
              <a:rPr lang="hu-HU" sz="1500" dirty="0" err="1"/>
              <a:t>for</a:t>
            </a:r>
            <a:r>
              <a:rPr lang="hu-HU" sz="1500" dirty="0"/>
              <a:t> 55 bevezetés 2025. vége</a:t>
            </a:r>
          </a:p>
        </p:txBody>
      </p:sp>
      <p:sp>
        <p:nvSpPr>
          <p:cNvPr id="2" name="Nyíl: jobbra mutató 1">
            <a:extLst>
              <a:ext uri="{FF2B5EF4-FFF2-40B4-BE49-F238E27FC236}">
                <a16:creationId xmlns:a16="http://schemas.microsoft.com/office/drawing/2014/main" id="{F5CB15E2-6B6F-4F19-8668-06ACCC904515}"/>
              </a:ext>
            </a:extLst>
          </p:cNvPr>
          <p:cNvSpPr/>
          <p:nvPr/>
        </p:nvSpPr>
        <p:spPr>
          <a:xfrm>
            <a:off x="3421380" y="4073745"/>
            <a:ext cx="731520" cy="4562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Nyíl: jobbra mutató 9">
            <a:extLst>
              <a:ext uri="{FF2B5EF4-FFF2-40B4-BE49-F238E27FC236}">
                <a16:creationId xmlns:a16="http://schemas.microsoft.com/office/drawing/2014/main" id="{6D420BBA-62A3-4C39-A24B-34C29A271293}"/>
              </a:ext>
            </a:extLst>
          </p:cNvPr>
          <p:cNvSpPr/>
          <p:nvPr/>
        </p:nvSpPr>
        <p:spPr>
          <a:xfrm rot="10800000">
            <a:off x="4379277" y="4073745"/>
            <a:ext cx="731520" cy="4562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594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6" presetClass="path" presetSubtype="0" accel="50000" decel="5000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5E-6 2.46914E-7 C -2.5E-6 0.03302 0.02709 0.05988 0.06007 0.05988 C 0.09896 0.05988 0.11302 0.02994 0.11893 0.01204 L 0.125 -0.01204 C 0.13108 -0.02994 0.14601 -0.05988 0.18993 -0.05988 C 0.21806 -0.05988 0.25 -0.03302 0.25 2.46914E-7 C 0.25 0.03302 0.21806 0.05988 0.18993 0.05988 C 0.14601 0.05988 0.13108 0.02994 0.125 0.01204 L 0.11893 -0.01204 C 0.11302 -0.02994 0.09896 -0.05988 0.06007 -0.05988 C 0.02709 -0.05988 -2.5E-6 -0.03302 -2.5E-6 2.46914E-7 Z " pathEditMode="relative" rAng="0" ptsTypes="AAAAAAAAAAA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097D967A-C1D9-48A9-B4ED-261BD0AFBB0E}"/>
              </a:ext>
            </a:extLst>
          </p:cNvPr>
          <p:cNvSpPr txBox="1">
            <a:spLocks/>
          </p:cNvSpPr>
          <p:nvPr/>
        </p:nvSpPr>
        <p:spPr>
          <a:xfrm>
            <a:off x="576264" y="251654"/>
            <a:ext cx="7956548" cy="4490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Mi a hatékony?</a:t>
            </a:r>
            <a:endParaRPr lang="de-AT" dirty="0"/>
          </a:p>
        </p:txBody>
      </p:sp>
      <p:pic>
        <p:nvPicPr>
          <p:cNvPr id="9" name="Tartalom helye 8" descr="A képen személy látható&#10;&#10;Automatikusan generált leírás">
            <a:extLst>
              <a:ext uri="{FF2B5EF4-FFF2-40B4-BE49-F238E27FC236}">
                <a16:creationId xmlns:a16="http://schemas.microsoft.com/office/drawing/2014/main" id="{70418771-B9EA-43E7-8C9F-6D4F13F99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2185988"/>
            <a:ext cx="3657600" cy="2438400"/>
          </a:xfrm>
        </p:spPr>
      </p:pic>
      <p:pic>
        <p:nvPicPr>
          <p:cNvPr id="11" name="Kép 10" descr="A képen épület, személy, állás, építőanyag látható&#10;&#10;Automatikusan generált leírás">
            <a:extLst>
              <a:ext uri="{FF2B5EF4-FFF2-40B4-BE49-F238E27FC236}">
                <a16:creationId xmlns:a16="http://schemas.microsoft.com/office/drawing/2014/main" id="{7480B960-9F94-4E84-87A4-5D39357B4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1027113"/>
            <a:ext cx="3446334" cy="2183732"/>
          </a:xfrm>
          <a:prstGeom prst="rect">
            <a:avLst/>
          </a:prstGeom>
        </p:spPr>
      </p:pic>
      <p:pic>
        <p:nvPicPr>
          <p:cNvPr id="5" name="Kép 4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6138D3A4-0FA7-4E20-96D1-880569B9057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3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661151-2006-A546-A13F-07740D92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Hőátbocsátási tényezők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560860F-4E6E-C547-AEDC-533F4767E3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AC50D2-468E-3043-84CE-E0D4A4FCB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W/m</a:t>
            </a:r>
            <a:r>
              <a:rPr lang="hu-HU" baseline="30000" dirty="0"/>
              <a:t>2</a:t>
            </a:r>
            <a:r>
              <a:rPr lang="hu-HU" dirty="0"/>
              <a:t>K</a:t>
            </a:r>
            <a:endParaRPr lang="de-AT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F03CA637-DC8F-1E46-BF23-D754B2C62EFE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579500156"/>
              </p:ext>
            </p:extLst>
          </p:nvPr>
        </p:nvGraphicFramePr>
        <p:xfrm>
          <a:off x="863600" y="1455738"/>
          <a:ext cx="7622939" cy="21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4288">
                  <a:extLst>
                    <a:ext uri="{9D8B030D-6E8A-4147-A177-3AD203B41FA5}">
                      <a16:colId xmlns:a16="http://schemas.microsoft.com/office/drawing/2014/main" val="3116508250"/>
                    </a:ext>
                  </a:extLst>
                </a:gridCol>
                <a:gridCol w="1329235">
                  <a:extLst>
                    <a:ext uri="{9D8B030D-6E8A-4147-A177-3AD203B41FA5}">
                      <a16:colId xmlns:a16="http://schemas.microsoft.com/office/drawing/2014/main" val="3684815209"/>
                    </a:ext>
                  </a:extLst>
                </a:gridCol>
                <a:gridCol w="1378974">
                  <a:extLst>
                    <a:ext uri="{9D8B030D-6E8A-4147-A177-3AD203B41FA5}">
                      <a16:colId xmlns:a16="http://schemas.microsoft.com/office/drawing/2014/main" val="2846829911"/>
                    </a:ext>
                  </a:extLst>
                </a:gridCol>
                <a:gridCol w="1370442">
                  <a:extLst>
                    <a:ext uri="{9D8B030D-6E8A-4147-A177-3AD203B41FA5}">
                      <a16:colId xmlns:a16="http://schemas.microsoft.com/office/drawing/2014/main" val="531675376"/>
                    </a:ext>
                  </a:extLst>
                </a:gridCol>
              </a:tblGrid>
              <a:tr h="235701">
                <a:tc>
                  <a:txBody>
                    <a:bodyPr/>
                    <a:lstStyle/>
                    <a:p>
                      <a:r>
                        <a:rPr lang="hu-HU" sz="1600" dirty="0"/>
                        <a:t>Épülethatároló szerkezetek</a:t>
                      </a:r>
                      <a:endParaRPr lang="de-AT" sz="1600" dirty="0"/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600" dirty="0"/>
                        <a:t>20</a:t>
                      </a:r>
                      <a:r>
                        <a:rPr lang="hu-HU" sz="1600" dirty="0"/>
                        <a:t>06</a:t>
                      </a:r>
                      <a:endParaRPr lang="de-AT" sz="1600" dirty="0"/>
                    </a:p>
                  </a:txBody>
                  <a:tcPr marL="54000" marR="54000" marT="54000" marB="54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dirty="0"/>
                        <a:t>2015/2018</a:t>
                      </a:r>
                      <a:endParaRPr lang="de-AT" sz="1600" dirty="0"/>
                    </a:p>
                  </a:txBody>
                  <a:tcPr marL="54000" marR="54000" marT="54000" marB="54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dirty="0"/>
                        <a:t>2019/2022</a:t>
                      </a:r>
                      <a:endParaRPr lang="de-AT" sz="1600" dirty="0"/>
                    </a:p>
                  </a:txBody>
                  <a:tcPr marL="54000" marR="54000" marT="54000" marB="54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5711315"/>
                  </a:ext>
                </a:extLst>
              </a:tr>
              <a:tr h="235701">
                <a:tc>
                  <a:txBody>
                    <a:bodyPr/>
                    <a:lstStyle/>
                    <a:p>
                      <a:r>
                        <a:rPr lang="hu-HU" sz="1600" dirty="0"/>
                        <a:t>Lapostető</a:t>
                      </a:r>
                      <a:endParaRPr lang="de-AT" sz="1600" dirty="0"/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dirty="0"/>
                        <a:t>0,25</a:t>
                      </a:r>
                      <a:endParaRPr lang="de-AT" sz="1600" dirty="0"/>
                    </a:p>
                  </a:txBody>
                  <a:tcPr marL="54000" marR="54000" marT="54000" marB="54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dirty="0"/>
                        <a:t>0,17</a:t>
                      </a:r>
                      <a:endParaRPr lang="de-AT" sz="1600" dirty="0"/>
                    </a:p>
                  </a:txBody>
                  <a:tcPr marL="54000" marR="54000" marT="54000" marB="54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dirty="0"/>
                        <a:t>0,17</a:t>
                      </a:r>
                      <a:endParaRPr lang="de-AT" sz="1600" dirty="0"/>
                    </a:p>
                  </a:txBody>
                  <a:tcPr marL="54000" marR="54000" marT="54000" marB="54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504171"/>
                  </a:ext>
                </a:extLst>
              </a:tr>
              <a:tr h="2613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/>
                        <a:t>Padlásfödém</a:t>
                      </a:r>
                      <a:endParaRPr lang="de-AT" sz="1600" dirty="0"/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dirty="0"/>
                        <a:t>0,30</a:t>
                      </a:r>
                      <a:endParaRPr lang="de-AT" sz="1600" dirty="0"/>
                    </a:p>
                  </a:txBody>
                  <a:tcPr marL="54000" marR="54000" marT="54000" marB="54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dirty="0"/>
                        <a:t>0,17</a:t>
                      </a:r>
                      <a:endParaRPr lang="de-AT" sz="1600" dirty="0"/>
                    </a:p>
                  </a:txBody>
                  <a:tcPr marL="54000" marR="54000" marT="54000" marB="54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dirty="0"/>
                        <a:t>0,17</a:t>
                      </a:r>
                      <a:endParaRPr lang="de-AT" sz="1600" dirty="0"/>
                    </a:p>
                  </a:txBody>
                  <a:tcPr marL="54000" marR="54000" marT="54000" marB="54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689584"/>
                  </a:ext>
                </a:extLst>
              </a:tr>
              <a:tr h="235701">
                <a:tc>
                  <a:txBody>
                    <a:bodyPr/>
                    <a:lstStyle/>
                    <a:p>
                      <a:r>
                        <a:rPr lang="hu-HU" sz="1600" dirty="0"/>
                        <a:t>Lábazat</a:t>
                      </a:r>
                      <a:endParaRPr lang="de-AT" sz="1600" dirty="0"/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dirty="0"/>
                        <a:t>0,45</a:t>
                      </a:r>
                      <a:endParaRPr lang="de-AT" sz="1600" dirty="0"/>
                    </a:p>
                  </a:txBody>
                  <a:tcPr marL="54000" marR="54000" marT="54000" marB="54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dirty="0"/>
                        <a:t>0,30</a:t>
                      </a:r>
                      <a:endParaRPr lang="de-AT" sz="1600" dirty="0"/>
                    </a:p>
                  </a:txBody>
                  <a:tcPr marL="54000" marR="54000" marT="54000" marB="54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dirty="0"/>
                        <a:t>0,30</a:t>
                      </a:r>
                      <a:endParaRPr lang="de-AT" sz="1600" dirty="0"/>
                    </a:p>
                  </a:txBody>
                  <a:tcPr marL="54000" marR="54000" marT="54000" marB="54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436970"/>
                  </a:ext>
                </a:extLst>
              </a:tr>
              <a:tr h="235701">
                <a:tc>
                  <a:txBody>
                    <a:bodyPr/>
                    <a:lstStyle/>
                    <a:p>
                      <a:r>
                        <a:rPr lang="hu-HU" sz="1600" dirty="0"/>
                        <a:t>Talajon fekvő padló</a:t>
                      </a:r>
                      <a:endParaRPr lang="de-AT" sz="1600" dirty="0"/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dirty="0"/>
                        <a:t>0,50</a:t>
                      </a:r>
                      <a:endParaRPr lang="de-AT" sz="1600" dirty="0"/>
                    </a:p>
                  </a:txBody>
                  <a:tcPr marL="54000" marR="54000" marT="54000" marB="54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dirty="0"/>
                        <a:t>0,30</a:t>
                      </a:r>
                      <a:endParaRPr lang="de-AT" sz="1600" dirty="0"/>
                    </a:p>
                  </a:txBody>
                  <a:tcPr marL="54000" marR="54000" marT="54000" marB="54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dirty="0"/>
                        <a:t>0,30</a:t>
                      </a:r>
                      <a:endParaRPr lang="de-AT" sz="1600" dirty="0"/>
                    </a:p>
                  </a:txBody>
                  <a:tcPr marL="54000" marR="54000" marT="54000" marB="54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180437"/>
                  </a:ext>
                </a:extLst>
              </a:tr>
              <a:tr h="235701">
                <a:tc>
                  <a:txBody>
                    <a:bodyPr/>
                    <a:lstStyle/>
                    <a:p>
                      <a:r>
                        <a:rPr lang="hu-HU" sz="1600" dirty="0"/>
                        <a:t>Külső fal</a:t>
                      </a:r>
                      <a:endParaRPr lang="de-AT" sz="1600" dirty="0"/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dirty="0"/>
                        <a:t>0,45</a:t>
                      </a:r>
                      <a:endParaRPr lang="de-AT" sz="1600" dirty="0"/>
                    </a:p>
                  </a:txBody>
                  <a:tcPr marL="54000" marR="54000" marT="54000" marB="54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dirty="0"/>
                        <a:t>0,24</a:t>
                      </a:r>
                      <a:endParaRPr lang="de-AT" sz="1600" dirty="0"/>
                    </a:p>
                  </a:txBody>
                  <a:tcPr marL="54000" marR="54000" marT="54000" marB="54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dirty="0"/>
                        <a:t>0,24</a:t>
                      </a:r>
                      <a:endParaRPr lang="de-AT" sz="1600" dirty="0"/>
                    </a:p>
                  </a:txBody>
                  <a:tcPr marL="54000" marR="54000" marT="54000" marB="54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221760"/>
                  </a:ext>
                </a:extLst>
              </a:tr>
            </a:tbl>
          </a:graphicData>
        </a:graphic>
      </p:graphicFrame>
      <p:pic>
        <p:nvPicPr>
          <p:cNvPr id="7" name="Kép 6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8DAC113D-4B13-4B7D-BB55-C64361127E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47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670E172-36AB-4C8C-B2FC-13386DE3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251654"/>
            <a:ext cx="7956548" cy="449097"/>
          </a:xfrm>
        </p:spPr>
        <p:txBody>
          <a:bodyPr/>
          <a:lstStyle/>
          <a:p>
            <a:r>
              <a:rPr lang="hu-HU" dirty="0"/>
              <a:t>Megújuló helyett</a:t>
            </a:r>
            <a:endParaRPr lang="de-AT" dirty="0"/>
          </a:p>
        </p:txBody>
      </p:sp>
      <p:pic>
        <p:nvPicPr>
          <p:cNvPr id="6" name="Picture 4" descr="C:\Users\ATU-KRSA\Desktop\Scan10001.JPG">
            <a:extLst>
              <a:ext uri="{FF2B5EF4-FFF2-40B4-BE49-F238E27FC236}">
                <a16:creationId xmlns:a16="http://schemas.microsoft.com/office/drawing/2014/main" id="{7448174B-24FA-4045-B19D-3A89AD7AD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881" y="874713"/>
            <a:ext cx="7742237" cy="3749675"/>
          </a:xfrm>
          <a:prstGeom prst="rect">
            <a:avLst/>
          </a:prstGeom>
          <a:noFill/>
        </p:spPr>
      </p:pic>
      <p:pic>
        <p:nvPicPr>
          <p:cNvPr id="4" name="Kép 3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8CFD2DFC-7B9F-4264-9371-2FFEF88B95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3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36D83DF-901C-7642-B499-02A59E93E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2212648"/>
            <a:ext cx="7308850" cy="443583"/>
          </a:xfrm>
        </p:spPr>
        <p:txBody>
          <a:bodyPr/>
          <a:lstStyle/>
          <a:p>
            <a:r>
              <a:rPr lang="hu-HU" dirty="0"/>
              <a:t>Köszönöm a figyelmet!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06976751"/>
      </p:ext>
    </p:extLst>
  </p:cSld>
  <p:clrMapOvr>
    <a:masterClrMapping/>
  </p:clrMapOvr>
  <p:transition advClick="0" advTm="3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5392E2-4A3B-47ED-B260-8592EABC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720FE9-37B0-4741-864E-485CA88C0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5FFD9406-6731-4C7A-AE56-E4A8725A3F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8" y="1200154"/>
            <a:ext cx="7799465" cy="253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2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155B47-E09F-430B-97AB-87B8F5C2C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Hőhidak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CBAA8F9B-0C84-4FF3-891E-AED63097A0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BE320A2-CFA1-41C0-90C5-394731D7A7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áblázat helye 4">
            <a:extLst>
              <a:ext uri="{FF2B5EF4-FFF2-40B4-BE49-F238E27FC236}">
                <a16:creationId xmlns:a16="http://schemas.microsoft.com/office/drawing/2014/main" id="{BAF8F0A1-67FD-4FE3-83E2-919A2B83F45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6CEAD2CB-A911-4C08-AC7C-8D0E0D5DF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1" b="6605"/>
          <a:stretch/>
        </p:blipFill>
        <p:spPr>
          <a:xfrm>
            <a:off x="0" y="1455738"/>
            <a:ext cx="9144000" cy="4701383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FC09EA2-8B80-4D05-937B-474560B88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1" r="48274" b="81231"/>
          <a:stretch/>
        </p:blipFill>
        <p:spPr>
          <a:xfrm>
            <a:off x="-1" y="2016218"/>
            <a:ext cx="10321015" cy="1883207"/>
          </a:xfrm>
          <a:prstGeom prst="rect">
            <a:avLst/>
          </a:prstGeom>
        </p:spPr>
      </p:pic>
      <p:sp>
        <p:nvSpPr>
          <p:cNvPr id="12" name="Ellipszis 11">
            <a:extLst>
              <a:ext uri="{FF2B5EF4-FFF2-40B4-BE49-F238E27FC236}">
                <a16:creationId xmlns:a16="http://schemas.microsoft.com/office/drawing/2014/main" id="{74772996-2A2F-45C8-9F45-15CB5534E8F7}"/>
              </a:ext>
            </a:extLst>
          </p:cNvPr>
          <p:cNvSpPr/>
          <p:nvPr/>
        </p:nvSpPr>
        <p:spPr>
          <a:xfrm>
            <a:off x="5875747" y="2038652"/>
            <a:ext cx="2625213" cy="106619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44D1B37C-1BDB-44B5-BB8B-8E2DDC510C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155B47-E09F-430B-97AB-87B8F5C2C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Hőhidak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CBAA8F9B-0C84-4FF3-891E-AED63097A0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BE320A2-CFA1-41C0-90C5-394731D7A7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áblázat helye 4">
            <a:extLst>
              <a:ext uri="{FF2B5EF4-FFF2-40B4-BE49-F238E27FC236}">
                <a16:creationId xmlns:a16="http://schemas.microsoft.com/office/drawing/2014/main" id="{BAF8F0A1-67FD-4FE3-83E2-919A2B83F45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E7A5E646-2156-43C4-9E68-9B9BCF0A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238"/>
            <a:ext cx="9144000" cy="5143500"/>
          </a:xfrm>
          <a:prstGeom prst="rect">
            <a:avLst/>
          </a:prstGeom>
        </p:spPr>
      </p:pic>
      <p:pic>
        <p:nvPicPr>
          <p:cNvPr id="7" name="Kép 6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0B855D6D-6982-4363-9044-B5F07BD995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155B47-E09F-430B-97AB-87B8F5C2C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Hőhidak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CBAA8F9B-0C84-4FF3-891E-AED63097A0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BE320A2-CFA1-41C0-90C5-394731D7A7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áblázat helye 4">
            <a:extLst>
              <a:ext uri="{FF2B5EF4-FFF2-40B4-BE49-F238E27FC236}">
                <a16:creationId xmlns:a16="http://schemas.microsoft.com/office/drawing/2014/main" id="{BAF8F0A1-67FD-4FE3-83E2-919A2B83F45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B7ECF4E-0DE4-4F1B-8810-6DD0419B8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664"/>
            <a:ext cx="9144000" cy="5143500"/>
          </a:xfrm>
          <a:prstGeom prst="rect">
            <a:avLst/>
          </a:prstGeom>
        </p:spPr>
      </p:pic>
      <p:pic>
        <p:nvPicPr>
          <p:cNvPr id="8" name="Kép 7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37D25849-D49B-4190-B508-247B96D8B3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4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155B47-E09F-430B-97AB-87B8F5C2C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Hőhidak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CBAA8F9B-0C84-4FF3-891E-AED63097A0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4DB33-CF52-4EE3-897E-615E62B697FA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BE320A2-CFA1-41C0-90C5-394731D7A7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áblázat helye 4">
            <a:extLst>
              <a:ext uri="{FF2B5EF4-FFF2-40B4-BE49-F238E27FC236}">
                <a16:creationId xmlns:a16="http://schemas.microsoft.com/office/drawing/2014/main" id="{BAF8F0A1-67FD-4FE3-83E2-919A2B83F45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C82BA413-5B90-4EC8-AD2F-A11CF3952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787"/>
            <a:ext cx="9144000" cy="5143500"/>
          </a:xfrm>
          <a:prstGeom prst="rect">
            <a:avLst/>
          </a:prstGeom>
        </p:spPr>
      </p:pic>
      <p:pic>
        <p:nvPicPr>
          <p:cNvPr id="7" name="Kép 6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A1770363-E962-4557-9DDF-A614CF5B79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4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27E3E38-C6C0-EE42-9796-FB1D8AB2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1455738"/>
            <a:ext cx="3447143" cy="443583"/>
          </a:xfrm>
        </p:spPr>
        <p:txBody>
          <a:bodyPr/>
          <a:lstStyle/>
          <a:p>
            <a:r>
              <a:rPr lang="hu-HU" dirty="0"/>
              <a:t>A szabályozás</a:t>
            </a:r>
            <a:endParaRPr lang="de-AT" baseline="300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B27C59-BC22-CA45-88C0-9FAB9D5CD6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0" y="4101621"/>
            <a:ext cx="3447143" cy="184666"/>
          </a:xfrm>
        </p:spPr>
        <p:txBody>
          <a:bodyPr/>
          <a:lstStyle/>
          <a:p>
            <a:endParaRPr lang="de-DE" sz="1200" dirty="0"/>
          </a:p>
        </p:txBody>
      </p:sp>
      <p:sp>
        <p:nvSpPr>
          <p:cNvPr id="4" name="Kép helye 3">
            <a:extLst>
              <a:ext uri="{FF2B5EF4-FFF2-40B4-BE49-F238E27FC236}">
                <a16:creationId xmlns:a16="http://schemas.microsoft.com/office/drawing/2014/main" id="{68C5F0B2-DA79-46E3-9653-C30C89B89F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222283A-56E6-4B17-BFC4-39DF007B2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64" y="870865"/>
            <a:ext cx="5195200" cy="3744000"/>
          </a:xfrm>
          <a:prstGeom prst="rect">
            <a:avLst/>
          </a:prstGeom>
        </p:spPr>
      </p:pic>
      <p:sp>
        <p:nvSpPr>
          <p:cNvPr id="11" name="Ellipszis 10">
            <a:extLst>
              <a:ext uri="{FF2B5EF4-FFF2-40B4-BE49-F238E27FC236}">
                <a16:creationId xmlns:a16="http://schemas.microsoft.com/office/drawing/2014/main" id="{C21010F2-978A-436C-8FD8-3BFFEC78A980}"/>
              </a:ext>
            </a:extLst>
          </p:cNvPr>
          <p:cNvSpPr/>
          <p:nvPr/>
        </p:nvSpPr>
        <p:spPr>
          <a:xfrm>
            <a:off x="3557976" y="1003337"/>
            <a:ext cx="5195200" cy="3497188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4079990C-289F-45F2-A689-8EE518BE8D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303213"/>
            <a:ext cx="99630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2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000000"/>
      </a:dk1>
      <a:lt1>
        <a:srgbClr val="FFFFFF"/>
      </a:lt1>
      <a:dk2>
        <a:srgbClr val="D3D3C9"/>
      </a:dk2>
      <a:lt2>
        <a:srgbClr val="FFFFFF"/>
      </a:lt2>
      <a:accent1>
        <a:srgbClr val="006D7F"/>
      </a:accent1>
      <a:accent2>
        <a:srgbClr val="000000"/>
      </a:accent2>
      <a:accent3>
        <a:srgbClr val="E2243D"/>
      </a:accent3>
      <a:accent4>
        <a:srgbClr val="991C19"/>
      </a:accent4>
      <a:accent5>
        <a:srgbClr val="D7B072"/>
      </a:accent5>
      <a:accent6>
        <a:srgbClr val="91C579"/>
      </a:accent6>
      <a:hlink>
        <a:srgbClr val="000000"/>
      </a:hlink>
      <a:folHlink>
        <a:srgbClr val="124550"/>
      </a:folHlink>
    </a:clrScheme>
    <a:fontScheme name="Austrotherm">
      <a:majorFont>
        <a:latin typeface="Meta Pro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strotherm_PPT_V03" id="{8905D057-4ADC-40BF-9015-8AEB500473D1}" vid="{7C3C2812-BE68-4EBC-8D72-50DEC41BB27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1648</Words>
  <Application>Microsoft Office PowerPoint</Application>
  <PresentationFormat>Diavetítés a képernyőre (16:9 oldalarány)</PresentationFormat>
  <Paragraphs>284</Paragraphs>
  <Slides>42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50" baseType="lpstr">
      <vt:lpstr>Arial</vt:lpstr>
      <vt:lpstr>Calibri</vt:lpstr>
      <vt:lpstr>Meta Pro</vt:lpstr>
      <vt:lpstr>Open Sans</vt:lpstr>
      <vt:lpstr>Systemschrift Normal</vt:lpstr>
      <vt:lpstr>Wingdings</vt:lpstr>
      <vt:lpstr>Wingdings 3</vt:lpstr>
      <vt:lpstr>Office</vt:lpstr>
      <vt:lpstr>Mi van a nullán túl?     Épületenergetikai szabályozás ma, holnap</vt:lpstr>
      <vt:lpstr>A szabályozás</vt:lpstr>
      <vt:lpstr>A szabályozás</vt:lpstr>
      <vt:lpstr>Hőátbocsátási tényezők</vt:lpstr>
      <vt:lpstr>Hőhidak</vt:lpstr>
      <vt:lpstr>Hőhidak</vt:lpstr>
      <vt:lpstr>Hőhidak</vt:lpstr>
      <vt:lpstr>Hőhidak</vt:lpstr>
      <vt:lpstr>A szabályozás</vt:lpstr>
      <vt:lpstr>Fajlagos hőveszteség tényező</vt:lpstr>
      <vt:lpstr>A szabályozás</vt:lpstr>
      <vt:lpstr>Összesített energetikai jellemző</vt:lpstr>
      <vt:lpstr>Összesített energetikai jellemző</vt:lpstr>
      <vt:lpstr>Összesített energetikai jellemző</vt:lpstr>
      <vt:lpstr>Jogbiztonság</vt:lpstr>
      <vt:lpstr>Fajlagos hőveszteség tényező</vt:lpstr>
      <vt:lpstr>Összesített energetikai jellemző</vt:lpstr>
      <vt:lpstr>Összesített energetikai jellemző</vt:lpstr>
      <vt:lpstr>Összesített energetikai jellemző</vt:lpstr>
      <vt:lpstr>Szigetelési vastagság</vt:lpstr>
      <vt:lpstr>Megújuló helyett</vt:lpstr>
      <vt:lpstr>Összesített energetikai jellemző</vt:lpstr>
      <vt:lpstr>Összesített energetikai jellemző </vt:lpstr>
      <vt:lpstr>Összesített energetikai jellemző </vt:lpstr>
      <vt:lpstr>Épszerk vagy gépészet?</vt:lpstr>
      <vt:lpstr>Opciók</vt:lpstr>
      <vt:lpstr>30 év</vt:lpstr>
      <vt:lpstr>Megújuló helyett</vt:lpstr>
      <vt:lpstr>Hogyan tovább?</vt:lpstr>
      <vt:lpstr>„Fit for 55” javaslatcsomag</vt:lpstr>
      <vt:lpstr>Mikor?</vt:lpstr>
      <vt:lpstr>Épületenergetikai Irányelv (EPBD)</vt:lpstr>
      <vt:lpstr>Kibocsátásmentes épületek</vt:lpstr>
      <vt:lpstr>Kibocsátásmentes épületek </vt:lpstr>
      <vt:lpstr>Energiahatékonysági minimum</vt:lpstr>
      <vt:lpstr>Energiatanúsítványok</vt:lpstr>
      <vt:lpstr>Mélyfelújítás definíciója</vt:lpstr>
      <vt:lpstr>Hogyan tovább itthon?</vt:lpstr>
      <vt:lpstr>PowerPoint-bemutató</vt:lpstr>
      <vt:lpstr>Megújuló helyett</vt:lpstr>
      <vt:lpstr>Köszönöm a figyelmet!</vt:lpstr>
      <vt:lpstr>PowerPoint-bemutató</vt:lpstr>
    </vt:vector>
  </TitlesOfParts>
  <Manager>Austrotherm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Austrotherm Powerpoint Titelfolie</dc:title>
  <dc:subject/>
  <dc:creator>Klemm Florentina</dc:creator>
  <cp:keywords/>
  <dc:description/>
  <cp:lastModifiedBy>Kruchina Sándor</cp:lastModifiedBy>
  <cp:revision>46</cp:revision>
  <dcterms:created xsi:type="dcterms:W3CDTF">2022-01-18T16:45:58Z</dcterms:created>
  <dcterms:modified xsi:type="dcterms:W3CDTF">2022-04-05T09:16:39Z</dcterms:modified>
  <cp:category/>
</cp:coreProperties>
</file>