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15" r:id="rId2"/>
    <p:sldId id="1124" r:id="rId3"/>
    <p:sldId id="517" r:id="rId4"/>
    <p:sldId id="688" r:id="rId5"/>
    <p:sldId id="970" r:id="rId6"/>
    <p:sldId id="864" r:id="rId7"/>
    <p:sldId id="849" r:id="rId8"/>
    <p:sldId id="850" r:id="rId9"/>
    <p:sldId id="851" r:id="rId10"/>
    <p:sldId id="1127" r:id="rId11"/>
    <p:sldId id="852" r:id="rId12"/>
    <p:sldId id="856" r:id="rId13"/>
    <p:sldId id="857" r:id="rId14"/>
    <p:sldId id="1128" r:id="rId15"/>
    <p:sldId id="1129" r:id="rId16"/>
    <p:sldId id="858" r:id="rId17"/>
    <p:sldId id="859" r:id="rId18"/>
    <p:sldId id="860" r:id="rId19"/>
    <p:sldId id="861" r:id="rId20"/>
    <p:sldId id="862" r:id="rId21"/>
    <p:sldId id="863" r:id="rId22"/>
    <p:sldId id="992" r:id="rId23"/>
    <p:sldId id="972" r:id="rId24"/>
    <p:sldId id="973" r:id="rId25"/>
    <p:sldId id="1009" r:id="rId26"/>
    <p:sldId id="1011" r:id="rId27"/>
    <p:sldId id="1014" r:id="rId28"/>
    <p:sldId id="1015" r:id="rId29"/>
    <p:sldId id="1018" r:id="rId30"/>
    <p:sldId id="980" r:id="rId31"/>
    <p:sldId id="981" r:id="rId32"/>
    <p:sldId id="886" r:id="rId33"/>
    <p:sldId id="1131" r:id="rId34"/>
    <p:sldId id="1122" r:id="rId35"/>
    <p:sldId id="695" r:id="rId36"/>
  </p:sldIdLst>
  <p:sldSz cx="12192000" cy="6858000"/>
  <p:notesSz cx="6735763" cy="9866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1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19"/>
    <a:srgbClr val="000066"/>
    <a:srgbClr val="FFCCCC"/>
    <a:srgbClr val="FFFF99"/>
    <a:srgbClr val="FF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960" autoAdjust="0"/>
  </p:normalViewPr>
  <p:slideViewPr>
    <p:cSldViewPr>
      <p:cViewPr varScale="1">
        <p:scale>
          <a:sx n="60" d="100"/>
          <a:sy n="60" d="100"/>
        </p:scale>
        <p:origin x="48" y="312"/>
      </p:cViewPr>
      <p:guideLst>
        <p:guide orient="horz" pos="754"/>
        <p:guide pos="121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3298" y="5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0D01746C-33FC-4EC2-B3AD-EA632D7358C2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46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542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8" y="4685719"/>
            <a:ext cx="5389233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75558B8B-1FCF-4C3D-A74E-461DFCF2FBCB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6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BDB1A7-E150-40E2-90F9-5DCB397A5328}" type="slidenum">
              <a:rPr lang="de-DE" altLang="hu-HU" sz="1200" smtClean="0"/>
              <a:pPr/>
              <a:t>2</a:t>
            </a:fld>
            <a:endParaRPr lang="de-DE" altLang="hu-HU" sz="1200" dirty="0"/>
          </a:p>
        </p:txBody>
      </p:sp>
    </p:spTree>
    <p:extLst>
      <p:ext uri="{BB962C8B-B14F-4D97-AF65-F5344CB8AC3E}">
        <p14:creationId xmlns:p14="http://schemas.microsoft.com/office/powerpoint/2010/main" val="258434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430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1127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261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7334D-804E-4CED-B4A0-DC3245B76BB3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107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75A9C0-9433-42CA-9BA3-24D0C890C727}" type="slidenum">
              <a:rPr lang="hu-HU"/>
              <a:pPr/>
              <a:t>17</a:t>
            </a:fld>
            <a:endParaRPr lang="hu-H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048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1318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848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5128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144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BDB1A7-E150-40E2-90F9-5DCB397A5328}" type="slidenum">
              <a:rPr lang="de-DE" altLang="hu-HU" sz="1200" smtClean="0"/>
              <a:pPr/>
              <a:t>22</a:t>
            </a:fld>
            <a:endParaRPr lang="de-DE" altLang="hu-HU" sz="1200"/>
          </a:p>
        </p:txBody>
      </p:sp>
    </p:spTree>
    <p:extLst>
      <p:ext uri="{BB962C8B-B14F-4D97-AF65-F5344CB8AC3E}">
        <p14:creationId xmlns:p14="http://schemas.microsoft.com/office/powerpoint/2010/main" val="179156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911F4-C952-42F4-8917-6FEB202EACAD}" type="slidenum">
              <a:rPr lang="hu-HU"/>
              <a:pPr/>
              <a:t>3</a:t>
            </a:fld>
            <a:endParaRPr lang="hu-HU" dirty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5425" cy="3698875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211A3-8688-4ADB-9A1C-7175419194B2}" type="slidenum">
              <a:rPr lang="hu-HU" smtClean="0"/>
              <a:pPr/>
              <a:t>23</a:t>
            </a:fld>
            <a:endParaRPr lang="hu-HU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6499"/>
            <a:ext cx="4939560" cy="4439841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143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B3B8AC-0F67-4E66-926E-6132FED31361}" type="slidenum">
              <a:rPr lang="hu-HU" smtClean="0"/>
              <a:pPr/>
              <a:t>24</a:t>
            </a:fld>
            <a:endParaRPr lang="hu-HU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6499"/>
            <a:ext cx="4939560" cy="4439841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926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CE9B97-95CA-41D3-A1B3-00C84ACBD84B}" type="slidenum">
              <a:rPr lang="hu-HU" smtClean="0"/>
              <a:pPr/>
              <a:t>25</a:t>
            </a:fld>
            <a:endParaRPr lang="hu-H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7835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433CD-F7C2-4531-8D87-5B96A806ACFA}" type="slidenum">
              <a:rPr lang="hu-HU" smtClean="0"/>
              <a:pPr/>
              <a:t>26</a:t>
            </a:fld>
            <a:endParaRPr lang="hu-H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3205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11DC-A738-4FFE-9EA0-4028D3B31F74}" type="slidenum">
              <a:rPr lang="hu-HU" smtClean="0"/>
              <a:pPr/>
              <a:t>27</a:t>
            </a:fld>
            <a:endParaRPr lang="hu-HU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310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C2B81-1C02-4EF2-8C92-B51F73E2946D}" type="slidenum">
              <a:rPr lang="hu-HU" smtClean="0"/>
              <a:pPr/>
              <a:t>28</a:t>
            </a:fld>
            <a:endParaRPr lang="hu-H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354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D7592E-A167-4C1E-BA86-B9B91938D490}" type="slidenum">
              <a:rPr lang="hu-HU" smtClean="0"/>
              <a:pPr/>
              <a:t>29</a:t>
            </a:fld>
            <a:endParaRPr lang="hu-HU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080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888813-7A4F-46A6-ADC6-78215AB515F7}" type="slidenum">
              <a:rPr lang="hu-HU" smtClean="0"/>
              <a:pPr/>
              <a:t>30</a:t>
            </a:fld>
            <a:endParaRPr lang="hu-HU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440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B3B8AC-0F67-4E66-926E-6132FED31361}" type="slidenum">
              <a:rPr lang="hu-HU" smtClean="0"/>
              <a:pPr/>
              <a:t>31</a:t>
            </a:fld>
            <a:endParaRPr lang="hu-HU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6499"/>
            <a:ext cx="4939560" cy="4439841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341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20FCC-CF60-7146-A082-C2DFC66FCE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/>
          </a:p>
        </p:txBody>
      </p:sp>
      <p:sp>
        <p:nvSpPr>
          <p:cNvPr id="8294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6C3F04-D283-4D3E-83AA-2336CB2F2798}" type="slidenum">
              <a:rPr lang="hu-HU" altLang="hu-HU" sz="1200" smtClean="0"/>
              <a:pPr/>
              <a:t>4</a:t>
            </a:fld>
            <a:endParaRPr lang="hu-HU" altLang="hu-HU" sz="1200" dirty="0"/>
          </a:p>
        </p:txBody>
      </p:sp>
    </p:spTree>
    <p:extLst>
      <p:ext uri="{BB962C8B-B14F-4D97-AF65-F5344CB8AC3E}">
        <p14:creationId xmlns:p14="http://schemas.microsoft.com/office/powerpoint/2010/main" val="1073335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542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58B8B-1FCF-4C3D-A74E-461DFCF2FBCB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81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BDB1A7-E150-40E2-90F9-5DCB397A5328}" type="slidenum">
              <a:rPr lang="de-DE" altLang="hu-HU" sz="1200" smtClean="0"/>
              <a:pPr/>
              <a:t>5</a:t>
            </a:fld>
            <a:endParaRPr lang="de-DE" altLang="hu-HU" sz="1200"/>
          </a:p>
        </p:txBody>
      </p:sp>
    </p:spTree>
    <p:extLst>
      <p:ext uri="{BB962C8B-B14F-4D97-AF65-F5344CB8AC3E}">
        <p14:creationId xmlns:p14="http://schemas.microsoft.com/office/powerpoint/2010/main" val="387346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03162-A220-4B9A-8C94-D80E4B03D521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14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FED7DC-242F-47D0-895D-18F4ED337349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21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7334D-804E-4CED-B4A0-DC3245B76BB3}" type="slidenum">
              <a:rPr lang="hu-HU" smtClean="0"/>
              <a:pPr>
                <a:defRPr/>
              </a:pPr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9047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7334D-804E-4CED-B4A0-DC3245B76BB3}" type="slidenum">
              <a:rPr lang="hu-HU" smtClean="0"/>
              <a:pPr>
                <a:defRPr/>
              </a:pPr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565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67334D-804E-4CED-B4A0-DC3245B76BB3}" type="slidenum">
              <a:rPr lang="hu-HU" smtClean="0"/>
              <a:pPr>
                <a:defRPr/>
              </a:pPr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576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5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502024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 (Danke)</a:t>
            </a:r>
            <a:endParaRPr lang="de-AT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967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142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91477" y="2420889"/>
            <a:ext cx="10363200" cy="650503"/>
          </a:xfrm>
          <a:prstGeom prst="rect">
            <a:avLst/>
          </a:prstGeom>
        </p:spPr>
        <p:txBody>
          <a:bodyPr/>
          <a:lstStyle>
            <a:lvl1pPr algn="l">
              <a:defRPr sz="3200" i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Überbegriff Thema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91478" y="3212976"/>
            <a:ext cx="8203637" cy="478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Beschreibung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6221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529538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07919076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>
            <a:spLocks noGrp="1"/>
          </p:cNvSpPr>
          <p:nvPr>
            <p:ph type="subTitle" idx="10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88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790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880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480000" y="2160000"/>
            <a:ext cx="11040000" cy="299715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Aufzählungen</a:t>
            </a:r>
          </a:p>
          <a:p>
            <a:pPr lvl="1"/>
            <a:r>
              <a:rPr lang="de-DE" dirty="0"/>
              <a:t>Unterpunkte Aufzählungen 2. Ebene</a:t>
            </a:r>
          </a:p>
          <a:p>
            <a:pPr lvl="2"/>
            <a:r>
              <a:rPr lang="de-DE" dirty="0"/>
              <a:t>Unterpunkte Aufzählungen 3. Ebene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/>
              <a:t>Unterpunkte Aufzählungen 4. Ebene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/>
              <a:t>Unterpunkte Aufzählungen 5. Ebene</a:t>
            </a:r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0332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80000" y="2160001"/>
            <a:ext cx="5384800" cy="43653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40093" y="2160001"/>
            <a:ext cx="5384800" cy="436534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871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80000" y="2160000"/>
            <a:ext cx="5386917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000" y="2959200"/>
            <a:ext cx="5386917" cy="35661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2160000"/>
            <a:ext cx="5389033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959200"/>
            <a:ext cx="5389033" cy="35661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482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631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080000"/>
            <a:ext cx="1104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480000" y="1620000"/>
            <a:ext cx="1104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Subheadline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480000" y="2160001"/>
            <a:ext cx="5384800" cy="43653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6192011" y="2160000"/>
            <a:ext cx="5184576" cy="234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70180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89717" y="4797152"/>
            <a:ext cx="7315200" cy="1001216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798368"/>
            <a:ext cx="7315200" cy="582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5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19336" y="6520260"/>
            <a:ext cx="2124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www.a</a:t>
            </a:r>
            <a:r>
              <a:rPr lang="de-AT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ustrotherm</a:t>
            </a:r>
            <a:r>
              <a:rPr lang="de-AT" sz="105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de-A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E5137DAA-D602-4155-A621-8612601CA01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00808"/>
            <a:ext cx="11247120" cy="365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2" r:id="rId5"/>
    <p:sldLayoutId id="2147483653" r:id="rId6"/>
    <p:sldLayoutId id="2147483655" r:id="rId7"/>
    <p:sldLayoutId id="2147483665" r:id="rId8"/>
    <p:sldLayoutId id="2147483657" r:id="rId9"/>
    <p:sldLayoutId id="2147483662" r:id="rId10"/>
    <p:sldLayoutId id="2147483651" r:id="rId11"/>
    <p:sldLayoutId id="2147483666" r:id="rId12"/>
    <p:sldLayoutId id="2147483675" r:id="rId13"/>
    <p:sldLayoutId id="2147483676" r:id="rId14"/>
    <p:sldLayoutId id="2147483678" r:id="rId15"/>
  </p:sldLayoutIdLst>
  <p:hf hdr="0" dt="0"/>
  <p:txStyles>
    <p:titleStyle>
      <a:lvl1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ustrotherm színes 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7608" y="1988840"/>
            <a:ext cx="7242544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"/>
    </mc:Choice>
    <mc:Fallback xmlns="">
      <p:transition spd="slow" advTm="14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5F50516-63BC-48EA-80DF-0AC6899058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5437"/>
            <a:ext cx="12192000" cy="6127125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90BF0B4A-A074-40AD-A341-D39EA95961D7}"/>
              </a:ext>
            </a:extLst>
          </p:cNvPr>
          <p:cNvSpPr txBox="1">
            <a:spLocks/>
          </p:cNvSpPr>
          <p:nvPr/>
        </p:nvSpPr>
        <p:spPr>
          <a:xfrm>
            <a:off x="191344" y="260648"/>
            <a:ext cx="8196483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45</a:t>
            </a:r>
            <a:r>
              <a:rPr lang="hu-HU" kern="0" baseline="30000" dirty="0">
                <a:solidFill>
                  <a:srgbClr val="C0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88852662"/>
      </p:ext>
    </p:extLst>
  </p:cSld>
  <p:clrMapOvr>
    <a:masterClrMapping/>
  </p:clrMapOvr>
  <p:transition advTm="3416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Image00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07" y="260648"/>
            <a:ext cx="9144000" cy="6078537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715450"/>
      </p:ext>
    </p:extLst>
  </p:cSld>
  <p:clrMapOvr>
    <a:masterClrMapping/>
  </p:clrMapOvr>
  <p:transition advTm="918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/>
          </a:p>
        </p:txBody>
      </p:sp>
      <p:pic>
        <p:nvPicPr>
          <p:cNvPr id="11267" name="Picture 4" descr="Egerszalók lejtésképzé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0704" y="-1323528"/>
            <a:ext cx="12673408" cy="9505057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371358"/>
      </p:ext>
    </p:extLst>
  </p:cSld>
  <p:clrMapOvr>
    <a:masterClrMapping/>
  </p:clrMapOvr>
  <p:transition advTm="3358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/>
          </a:p>
        </p:txBody>
      </p:sp>
      <p:pic>
        <p:nvPicPr>
          <p:cNvPr id="15363" name="Picture 4" descr="100_133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88" y="-1323528"/>
            <a:ext cx="12529392" cy="9397045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758659"/>
      </p:ext>
    </p:extLst>
  </p:cSld>
  <p:clrMapOvr>
    <a:masterClrMapping/>
  </p:clrMapOvr>
  <p:transition advTm="781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EAD6CE-CA0E-45F0-B28C-91D4BE17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égbolt, kültéri, part látható&#10;&#10;Automatikusan generált leírás">
            <a:extLst>
              <a:ext uri="{FF2B5EF4-FFF2-40B4-BE49-F238E27FC236}">
                <a16:creationId xmlns:a16="http://schemas.microsoft.com/office/drawing/2014/main" id="{0BE36C3F-0478-45E3-A570-72D67A46A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956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7"/>
    </mc:Choice>
    <mc:Fallback xmlns="">
      <p:transition spd="slow" advTm="2426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663B7A-5BE3-4EFF-B02C-869F19A5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6CE476-1376-4B6E-8A40-34DDA227C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733C2-E2F4-4E23-94BC-3A9A3557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59" y="-2259632"/>
            <a:ext cx="12437318" cy="93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7"/>
    </mc:Choice>
    <mc:Fallback xmlns="">
      <p:transition spd="slow" advTm="81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24000" y="227013"/>
            <a:ext cx="9144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23" tIns="44415" rIns="90423" bIns="44415" anchor="ctr"/>
          <a:lstStyle/>
          <a:p>
            <a:pPr defTabSz="917575"/>
            <a:br>
              <a:rPr lang="hu-HU" sz="18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hu-HU" sz="1800" b="1" dirty="0">
                <a:solidFill>
                  <a:schemeClr val="bg1"/>
                </a:solidFill>
                <a:latin typeface="Times New Roman" pitchFamily="18" charset="0"/>
              </a:rPr>
              <a:t>Lejtéskorrekció</a:t>
            </a:r>
            <a:endParaRPr lang="hu-HU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483" name="Picture 3" descr="lejtéskorrekció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7" t="15030" r="2969" b="15508"/>
          <a:stretch>
            <a:fillRect/>
          </a:stretch>
        </p:blipFill>
        <p:spPr bwMode="auto">
          <a:xfrm>
            <a:off x="1793198" y="3429000"/>
            <a:ext cx="574675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32249" y="3095545"/>
            <a:ext cx="2301875" cy="923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368" tIns="45684" rIns="91368" bIns="45684">
            <a:spAutoFit/>
          </a:bodyPr>
          <a:lstStyle/>
          <a:p>
            <a:pPr defTabSz="917575"/>
            <a:r>
              <a:rPr lang="hu-HU" sz="1800" dirty="0"/>
              <a:t>AT-N100 LKR</a:t>
            </a:r>
          </a:p>
          <a:p>
            <a:pPr defTabSz="917575"/>
            <a:r>
              <a:rPr lang="hu-HU" sz="1800" dirty="0"/>
              <a:t>AT-N150 LKR</a:t>
            </a:r>
          </a:p>
          <a:p>
            <a:pPr defTabSz="917575"/>
            <a:r>
              <a:rPr lang="hu-HU" sz="1800" dirty="0"/>
              <a:t>AT-N200 LKR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93876" y="1328606"/>
            <a:ext cx="8874125" cy="23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8" tIns="45684" rIns="91368" bIns="45684">
            <a:spAutoFit/>
          </a:bodyPr>
          <a:lstStyle/>
          <a:p>
            <a:pPr marL="458788" lvl="1" defTabSz="917575" eaLnBrk="0" hangingPunct="0">
              <a:buFontTx/>
              <a:buChar char="•"/>
            </a:pPr>
            <a:endParaRPr lang="hu-HU" sz="2400" dirty="0">
              <a:solidFill>
                <a:schemeClr val="tx2"/>
              </a:solidFill>
            </a:endParaRPr>
          </a:p>
          <a:p>
            <a:pPr marL="458788" lvl="1" defTabSz="917575" eaLnBrk="0" hangingPunct="0">
              <a:lnSpc>
                <a:spcPct val="150000"/>
              </a:lnSpc>
            </a:pPr>
            <a:r>
              <a:rPr lang="hu-HU" sz="2400" b="1" dirty="0">
                <a:solidFill>
                  <a:srgbClr val="FF0000"/>
                </a:solidFill>
              </a:rPr>
              <a:t>► </a:t>
            </a:r>
            <a:r>
              <a:rPr lang="hu-HU" sz="2400" dirty="0">
                <a:solidFill>
                  <a:schemeClr val="tx2"/>
                </a:solidFill>
              </a:rPr>
              <a:t>szerkezet megadja a tető lejtését</a:t>
            </a:r>
          </a:p>
          <a:p>
            <a:pPr marL="458788" lvl="1" defTabSz="917575" eaLnBrk="0" hangingPunct="0">
              <a:lnSpc>
                <a:spcPct val="150000"/>
              </a:lnSpc>
            </a:pPr>
            <a:r>
              <a:rPr lang="hu-HU" sz="2400" b="1" dirty="0">
                <a:solidFill>
                  <a:srgbClr val="FF0000"/>
                </a:solidFill>
              </a:rPr>
              <a:t>► </a:t>
            </a:r>
            <a:r>
              <a:rPr lang="hu-HU" sz="2400" dirty="0">
                <a:solidFill>
                  <a:schemeClr val="tx2"/>
                </a:solidFill>
              </a:rPr>
              <a:t>vonalra lejtés </a:t>
            </a:r>
            <a:r>
              <a:rPr lang="hu-HU" sz="24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hu-HU" sz="2400" dirty="0" err="1">
                <a:solidFill>
                  <a:schemeClr val="tx2"/>
                </a:solidFill>
              </a:rPr>
              <a:t>pontralejtés</a:t>
            </a:r>
            <a:r>
              <a:rPr lang="hu-HU" sz="2400" dirty="0">
                <a:solidFill>
                  <a:schemeClr val="tx2"/>
                </a:solidFill>
              </a:rPr>
              <a:t> kialakítása</a:t>
            </a:r>
          </a:p>
          <a:p>
            <a:pPr marL="458788" lvl="1" defTabSz="917575" eaLnBrk="0" hangingPunct="0">
              <a:buFontTx/>
              <a:buChar char="•"/>
            </a:pPr>
            <a:endParaRPr lang="hu-HU" sz="1800" dirty="0">
              <a:solidFill>
                <a:schemeClr val="tx2"/>
              </a:solidFill>
            </a:endParaRPr>
          </a:p>
          <a:p>
            <a:pPr defTabSz="917575"/>
            <a:endParaRPr lang="hu-HU" sz="1800" dirty="0">
              <a:solidFill>
                <a:schemeClr val="tx2"/>
              </a:solidFill>
            </a:endParaRPr>
          </a:p>
          <a:p>
            <a:pPr defTabSz="917575"/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192088" y="260648"/>
            <a:ext cx="9636345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Lejtéskorrekció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8" y="620496"/>
            <a:ext cx="1800000" cy="12863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8" y="2089252"/>
            <a:ext cx="1800000" cy="128636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13" y="3375619"/>
            <a:ext cx="18000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3235"/>
      </p:ext>
    </p:extLst>
  </p:cSld>
  <p:clrMapOvr>
    <a:masterClrMapping/>
  </p:clrMapOvr>
  <p:transition advTm="23647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400" y="706481"/>
            <a:ext cx="8431025" cy="5445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192088" y="260648"/>
            <a:ext cx="9636345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Lejtéskorrekció kialakítása</a:t>
            </a:r>
          </a:p>
        </p:txBody>
      </p:sp>
      <p:pic>
        <p:nvPicPr>
          <p:cNvPr id="2" name="Videó 1">
            <a:hlinkClick r:id="" action="ppaction://media"/>
            <a:extLst>
              <a:ext uri="{FF2B5EF4-FFF2-40B4-BE49-F238E27FC236}">
                <a16:creationId xmlns:a16="http://schemas.microsoft.com/office/drawing/2014/main" id="{56CBDA33-FFEB-472D-A01D-C19C0E51C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35261"/>
      </p:ext>
    </p:extLst>
  </p:cSld>
  <p:clrMapOvr>
    <a:masterClrMapping/>
  </p:clrMapOvr>
  <p:transition advTm="5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pic>
        <p:nvPicPr>
          <p:cNvPr id="25603" name="Picture 4" descr="PA2902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1408" y="-2691680"/>
            <a:ext cx="12673408" cy="9505056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661796"/>
      </p:ext>
    </p:extLst>
  </p:cSld>
  <p:clrMapOvr>
    <a:masterClrMapping/>
  </p:clrMapOvr>
  <p:transition advTm="679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pic>
        <p:nvPicPr>
          <p:cNvPr id="26627" name="Picture 4" descr="PA2902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8736" y="-1827584"/>
            <a:ext cx="12288688" cy="9216516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488479"/>
      </p:ext>
    </p:extLst>
  </p:cSld>
  <p:clrMapOvr>
    <a:masterClrMapping/>
  </p:clrMapOvr>
  <p:transition advTm="2274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lcím 3"/>
          <p:cNvSpPr>
            <a:spLocks noGrp="1"/>
          </p:cNvSpPr>
          <p:nvPr>
            <p:ph type="subTitle" idx="4294967295"/>
          </p:nvPr>
        </p:nvSpPr>
        <p:spPr bwMode="auto">
          <a:xfrm>
            <a:off x="0" y="2670557"/>
            <a:ext cx="12192000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hu-HU" altLang="hu-HU" sz="3600" b="1" dirty="0">
                <a:solidFill>
                  <a:srgbClr val="B80000"/>
                </a:solidFill>
                <a:latin typeface="+mj-lt"/>
                <a:ea typeface="+mj-ea"/>
                <a:cs typeface="+mj-cs"/>
              </a:rPr>
              <a:t>Alaposan szigetelt tetők</a:t>
            </a:r>
          </a:p>
          <a:p>
            <a:pPr algn="ctr"/>
            <a:endParaRPr lang="hu-HU" altLang="hu-HU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u-HU" altLang="hu-HU" sz="2400" dirty="0">
                <a:solidFill>
                  <a:srgbClr val="C00000"/>
                </a:solidFill>
                <a:latin typeface="+mj-lt"/>
              </a:rPr>
              <a:t>Hőszigetelési követelmények, megoldások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29418"/>
      </p:ext>
    </p:extLst>
  </p:cSld>
  <p:clrMapOvr>
    <a:masterClrMapping/>
  </p:clrMapOvr>
  <p:transition spd="slow" advTm="63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pic>
        <p:nvPicPr>
          <p:cNvPr id="24579" name="Picture 4" descr="PA2902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8696" y="-963488"/>
            <a:ext cx="12529392" cy="9399220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1837092"/>
      </p:ext>
    </p:extLst>
  </p:cSld>
  <p:clrMapOvr>
    <a:masterClrMapping/>
  </p:clrMapOvr>
  <p:transition advTm="730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pic>
        <p:nvPicPr>
          <p:cNvPr id="27651" name="Picture 4" descr="PA29022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" y="-2403648"/>
            <a:ext cx="12673408" cy="9505056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5650900"/>
      </p:ext>
    </p:extLst>
  </p:cSld>
  <p:clrMapOvr>
    <a:masterClrMapping/>
  </p:clrMapOvr>
  <p:transition advTm="20327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lcím 3"/>
          <p:cNvSpPr>
            <a:spLocks noGrp="1"/>
          </p:cNvSpPr>
          <p:nvPr>
            <p:ph type="subTitle" idx="4294967295"/>
          </p:nvPr>
        </p:nvSpPr>
        <p:spPr bwMode="auto">
          <a:xfrm>
            <a:off x="1524000" y="2670557"/>
            <a:ext cx="9144000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hu-HU" altLang="hu-HU" sz="3600" b="1" dirty="0">
                <a:solidFill>
                  <a:srgbClr val="C00000"/>
                </a:solidFill>
                <a:latin typeface="+mj-lt"/>
              </a:rPr>
              <a:t>Tetőzzünk!</a:t>
            </a:r>
          </a:p>
          <a:p>
            <a:pPr algn="ctr"/>
            <a:endParaRPr lang="hu-HU" altLang="hu-HU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u-HU" altLang="hu-HU" sz="2400" dirty="0">
                <a:solidFill>
                  <a:srgbClr val="C00000"/>
                </a:solidFill>
                <a:latin typeface="+mj-lt"/>
              </a:rPr>
              <a:t>2. Lapostetők fordított rétegrenddel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720097"/>
      </p:ext>
    </p:extLst>
  </p:cSld>
  <p:clrMapOvr>
    <a:masterClrMapping/>
  </p:clrMapOvr>
  <p:transition spd="slow" advTm="81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584" y="1052736"/>
            <a:ext cx="8432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Vastagsági méretek</a:t>
            </a:r>
            <a:endParaRPr lang="de-AT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71446"/>
              </p:ext>
            </p:extLst>
          </p:nvPr>
        </p:nvGraphicFramePr>
        <p:xfrm>
          <a:off x="1335807" y="4725368"/>
          <a:ext cx="7920681" cy="13013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4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956">
                <a:tc>
                  <a:txBody>
                    <a:bodyPr/>
                    <a:lstStyle/>
                    <a:p>
                      <a:pPr algn="l"/>
                      <a:r>
                        <a:rPr lang="hu-HU" sz="2000" dirty="0">
                          <a:solidFill>
                            <a:schemeClr val="tx1"/>
                          </a:solidFill>
                          <a:latin typeface="+mj-lt"/>
                        </a:rPr>
                        <a:t>Hővezetési té</a:t>
                      </a:r>
                      <a:r>
                        <a:rPr lang="hu-HU" sz="2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nyező</a:t>
                      </a:r>
                    </a:p>
                    <a:p>
                      <a:pPr algn="l"/>
                      <a:r>
                        <a:rPr lang="hu-HU" sz="2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W/</a:t>
                      </a:r>
                      <a:r>
                        <a:rPr lang="hu-HU" sz="2000" baseline="0" dirty="0" err="1">
                          <a:solidFill>
                            <a:schemeClr val="tx1"/>
                          </a:solidFill>
                          <a:latin typeface="+mj-lt"/>
                        </a:rPr>
                        <a:t>mK</a:t>
                      </a:r>
                      <a:endParaRPr lang="hu-HU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solidFill>
                            <a:schemeClr val="tx1"/>
                          </a:solidFill>
                          <a:latin typeface="+mj-lt"/>
                        </a:rPr>
                        <a:t>d </a:t>
                      </a:r>
                    </a:p>
                    <a:p>
                      <a:pPr algn="ctr"/>
                      <a:r>
                        <a:rPr lang="hu-HU" sz="2000" dirty="0">
                          <a:solidFill>
                            <a:schemeClr val="tx1"/>
                          </a:solidFill>
                          <a:latin typeface="+mj-lt"/>
                        </a:rPr>
                        <a:t>(cm)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Elérhető U érték</a:t>
                      </a:r>
                    </a:p>
                    <a:p>
                      <a:pPr algn="ctr"/>
                      <a:r>
                        <a:rPr lang="hu-HU" sz="20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W/m</a:t>
                      </a:r>
                      <a:r>
                        <a:rPr lang="hu-HU" sz="20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hu-HU" sz="2000" b="1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371"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+mj-lt"/>
                        </a:rPr>
                        <a:t>0,038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+mj-lt"/>
                        </a:rPr>
                        <a:t>20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+mj-lt"/>
                        </a:rPr>
                        <a:t>0,19 W/m</a:t>
                      </a:r>
                      <a:r>
                        <a:rPr lang="hu-HU" sz="2000" strike="noStrike" baseline="30000" dirty="0">
                          <a:latin typeface="+mj-lt"/>
                        </a:rPr>
                        <a:t>2</a:t>
                      </a:r>
                      <a:r>
                        <a:rPr lang="hu-HU" sz="2000" dirty="0">
                          <a:latin typeface="+mj-lt"/>
                        </a:rPr>
                        <a:t>K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28"/>
    </mc:Choice>
    <mc:Fallback xmlns="">
      <p:transition spd="slow" advTm="6992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0" y="476250"/>
            <a:ext cx="6228184" cy="941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hu-HU" b="1" kern="0" baseline="300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9536" y="1700808"/>
            <a:ext cx="3440478" cy="466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Rétegszám</a:t>
            </a:r>
            <a:endParaRPr lang="de-AT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http://upload.wikimedia.org/wikipedia/commons/thumb/a/a2/X_mark.svg/2000px-X_mark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1704" y="2924945"/>
            <a:ext cx="1728192" cy="1974359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9007"/>
            <a:ext cx="1800000" cy="124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3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695400" y="1700808"/>
            <a:ext cx="6410251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>
              <a:spcBef>
                <a:spcPct val="50000"/>
              </a:spcBef>
            </a:pPr>
            <a:r>
              <a:rPr lang="hu-HU" sz="2400" dirty="0"/>
              <a:t>Formahabosított expandált polisztirolhab fordított tetők hőszigetelésére</a:t>
            </a:r>
          </a:p>
          <a:p>
            <a:pPr marL="266700">
              <a:spcBef>
                <a:spcPct val="50000"/>
              </a:spcBef>
            </a:pPr>
            <a:endParaRPr lang="hu-HU" sz="2400" dirty="0"/>
          </a:p>
          <a:p>
            <a:pPr marL="266700">
              <a:spcBef>
                <a:spcPct val="50000"/>
              </a:spcBef>
            </a:pPr>
            <a:endParaRPr lang="hu-HU" sz="2400" dirty="0"/>
          </a:p>
          <a:p>
            <a:pPr marL="266700">
              <a:spcBef>
                <a:spcPct val="50000"/>
              </a:spcBef>
            </a:pPr>
            <a:r>
              <a:rPr lang="hu-HU" sz="2400" dirty="0"/>
              <a:t>Hővezetési tényező: </a:t>
            </a:r>
          </a:p>
          <a:p>
            <a:pPr marL="266700">
              <a:spcBef>
                <a:spcPct val="50000"/>
              </a:spcBef>
            </a:pPr>
            <a:r>
              <a:rPr lang="hu-HU" sz="2400" dirty="0"/>
              <a:t>0,035 W/</a:t>
            </a:r>
            <a:r>
              <a:rPr lang="hu-HU" sz="2400" dirty="0" err="1"/>
              <a:t>mK</a:t>
            </a:r>
            <a:r>
              <a:rPr lang="hu-HU" sz="2400" dirty="0"/>
              <a:t> – minden vastagsága!</a:t>
            </a:r>
          </a:p>
          <a:p>
            <a:pPr marL="266700">
              <a:spcBef>
                <a:spcPct val="50000"/>
              </a:spcBef>
            </a:pPr>
            <a:r>
              <a:rPr lang="hu-HU" sz="2400" dirty="0"/>
              <a:t>Maximális vastagság: 40 cm</a:t>
            </a:r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1981200" y="1905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hu-HU" b="1">
                <a:solidFill>
                  <a:schemeClr val="bg1"/>
                </a:solidFill>
              </a:rPr>
              <a:t>Zenit</a:t>
            </a:r>
            <a:r>
              <a:rPr lang="de-AT" b="1" baseline="3000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 probléma megoldása 1. Zenit</a:t>
            </a:r>
            <a:r>
              <a:rPr lang="hu-HU" sz="2400" b="1" kern="0" baseline="30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®</a:t>
            </a:r>
            <a:endParaRPr lang="de-AT" sz="2400" b="1" kern="0" baseline="30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988840"/>
            <a:ext cx="4572000" cy="2859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9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5"/>
    </mc:Choice>
    <mc:Fallback xmlns="">
      <p:transition spd="slow" advTm="3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0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0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0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0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5720" y="834600"/>
            <a:ext cx="4297792" cy="594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981200" y="1905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hu-HU" b="1">
                <a:solidFill>
                  <a:schemeClr val="bg1"/>
                </a:solidFill>
              </a:rPr>
              <a:t>Zenit</a:t>
            </a:r>
            <a:r>
              <a:rPr lang="de-AT" b="1" baseline="3000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Műszaki adatok</a:t>
            </a:r>
            <a:endParaRPr lang="de-AT" sz="2400" b="1" kern="0" baseline="30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106569"/>
      </p:ext>
    </p:extLst>
  </p:cSld>
  <p:clrMapOvr>
    <a:masterClrMapping/>
  </p:clrMapOvr>
  <p:transition advTm="1237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240704" y="1600201"/>
            <a:ext cx="1097280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397" y="1217614"/>
            <a:ext cx="81248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Oval 5"/>
          <p:cNvSpPr>
            <a:spLocks noChangeArrowheads="1"/>
          </p:cNvSpPr>
          <p:nvPr/>
        </p:nvSpPr>
        <p:spPr bwMode="auto">
          <a:xfrm>
            <a:off x="4128096" y="4498976"/>
            <a:ext cx="4586288" cy="18002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1981200" y="1905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hu-HU" b="1">
                <a:solidFill>
                  <a:schemeClr val="bg1"/>
                </a:solidFill>
              </a:rPr>
              <a:t>Zenit</a:t>
            </a:r>
            <a:r>
              <a:rPr lang="de-AT" b="1" baseline="3000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Utóellenőrzések</a:t>
            </a:r>
            <a:endParaRPr lang="de-AT" sz="2400" b="1" kern="0" baseline="30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296" y="552450"/>
            <a:ext cx="1800000" cy="11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3"/>
    </mc:Choice>
    <mc:Fallback xmlns="">
      <p:transition spd="slow" advTm="1352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Fordított tető Austrotherm ZENIT hőszigeteléssel"/>
          <p:cNvPicPr>
            <a:picLocks noChangeAspect="1" noChangeArrowheads="1"/>
          </p:cNvPicPr>
          <p:nvPr/>
        </p:nvPicPr>
        <p:blipFill>
          <a:blip r:embed="rId3" cstate="print"/>
          <a:srcRect b="27682"/>
          <a:stretch>
            <a:fillRect/>
          </a:stretch>
        </p:blipFill>
        <p:spPr bwMode="auto">
          <a:xfrm>
            <a:off x="0" y="-107674"/>
            <a:ext cx="9577064" cy="692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1981200" y="1905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AT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4"/>
    </mc:Choice>
    <mc:Fallback xmlns="">
      <p:transition spd="slow" advTm="1481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1919289" y="1773238"/>
            <a:ext cx="830103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		Nyomószilárdság		Hővez. tényező</a:t>
            </a:r>
          </a:p>
          <a:p>
            <a:endParaRPr lang="hu-HU" b="1"/>
          </a:p>
          <a:p>
            <a:endParaRPr lang="hu-HU" b="1"/>
          </a:p>
          <a:p>
            <a:endParaRPr lang="hu-HU"/>
          </a:p>
          <a:p>
            <a:r>
              <a:rPr lang="hu-HU" sz="2000"/>
              <a:t>		200 kPa			</a:t>
            </a:r>
            <a:r>
              <a:rPr lang="hu-HU" sz="2000">
                <a:latin typeface="Symbol" pitchFamily="18" charset="2"/>
              </a:rPr>
              <a:t>l</a:t>
            </a:r>
            <a:r>
              <a:rPr lang="hu-HU" sz="2000"/>
              <a:t>=0,035 W/mK</a:t>
            </a:r>
          </a:p>
          <a:p>
            <a:endParaRPr lang="hu-HU" sz="2000"/>
          </a:p>
          <a:p>
            <a:endParaRPr lang="hu-HU" sz="2000"/>
          </a:p>
          <a:p>
            <a:endParaRPr lang="hu-HU" sz="2000"/>
          </a:p>
          <a:p>
            <a:r>
              <a:rPr lang="hu-HU" sz="2000"/>
              <a:t>		700 kPa-ig			</a:t>
            </a:r>
            <a:r>
              <a:rPr lang="hu-HU" sz="2000">
                <a:latin typeface="Symbol" pitchFamily="18" charset="2"/>
              </a:rPr>
              <a:t>l</a:t>
            </a:r>
            <a:r>
              <a:rPr lang="hu-HU" sz="2000"/>
              <a:t>=0,035 - 0,042 W/mK</a:t>
            </a:r>
          </a:p>
        </p:txBody>
      </p:sp>
      <p:pic>
        <p:nvPicPr>
          <p:cNvPr id="43011" name="Picture 5" descr="austro zenit 20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8305" y="2095809"/>
            <a:ext cx="2160000" cy="134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1981200" y="1905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hu-HU" b="1">
                <a:solidFill>
                  <a:schemeClr val="bg1"/>
                </a:solidFill>
              </a:rPr>
              <a:t>Zenit</a:t>
            </a:r>
            <a:r>
              <a:rPr lang="de-AT" b="1" baseline="3000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Korlátok</a:t>
            </a:r>
            <a:endParaRPr lang="de-AT" sz="2400" b="1" kern="0" baseline="30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11525"/>
            <a:ext cx="2160000" cy="14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4"/>
    </mc:Choice>
    <mc:Fallback xmlns="">
      <p:transition spd="slow" advTm="207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144463" y="260350"/>
            <a:ext cx="8280000" cy="638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Változó szabályozás</a:t>
            </a:r>
            <a:endParaRPr lang="de-AT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312023"/>
              </p:ext>
            </p:extLst>
          </p:nvPr>
        </p:nvGraphicFramePr>
        <p:xfrm>
          <a:off x="607685" y="1393552"/>
          <a:ext cx="8944699" cy="3403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7875">
                  <a:extLst>
                    <a:ext uri="{9D8B030D-6E8A-4147-A177-3AD203B41FA5}">
                      <a16:colId xmlns:a16="http://schemas.microsoft.com/office/drawing/2014/main" val="235671634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endParaRPr lang="hu-HU" sz="1800" dirty="0">
                        <a:latin typeface="+mj-lt"/>
                      </a:endParaRPr>
                    </a:p>
                  </a:txBody>
                  <a:tcPr>
                    <a:solidFill>
                      <a:srgbClr val="FF191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hu-HU" sz="1800" dirty="0">
                        <a:latin typeface="+mj-lt"/>
                      </a:endParaRPr>
                    </a:p>
                  </a:txBody>
                  <a:tcPr>
                    <a:solidFill>
                      <a:srgbClr val="FF191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800" b="0" dirty="0">
                          <a:latin typeface="+mj-lt"/>
                        </a:rPr>
                        <a:t>Hőátbocsátási</a:t>
                      </a:r>
                      <a:r>
                        <a:rPr lang="hu-HU" sz="1800" b="0" baseline="0" dirty="0">
                          <a:latin typeface="+mj-lt"/>
                        </a:rPr>
                        <a:t> tényező (W/m</a:t>
                      </a:r>
                      <a:r>
                        <a:rPr lang="hu-HU" sz="1800" b="0" baseline="30000" dirty="0">
                          <a:latin typeface="+mj-lt"/>
                        </a:rPr>
                        <a:t>2</a:t>
                      </a:r>
                      <a:r>
                        <a:rPr lang="hu-HU" sz="1800" b="0" baseline="0" dirty="0">
                          <a:latin typeface="+mj-lt"/>
                        </a:rPr>
                        <a:t>K)</a:t>
                      </a:r>
                      <a:endParaRPr lang="hu-HU" sz="1800" b="0" dirty="0">
                        <a:latin typeface="+mj-lt"/>
                      </a:endParaRPr>
                    </a:p>
                  </a:txBody>
                  <a:tcPr>
                    <a:solidFill>
                      <a:srgbClr val="FF191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191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u-HU" sz="1800" b="0" dirty="0">
                          <a:latin typeface="+mj-lt"/>
                        </a:rPr>
                        <a:t>Összesített energetikai jellemző*</a:t>
                      </a:r>
                    </a:p>
                    <a:p>
                      <a:pPr algn="ctr"/>
                      <a:r>
                        <a:rPr lang="hu-HU" sz="1800" b="0" dirty="0">
                          <a:latin typeface="+mj-lt"/>
                        </a:rPr>
                        <a:t>kWh/m</a:t>
                      </a:r>
                      <a:r>
                        <a:rPr lang="hu-HU" sz="1800" b="0" baseline="30000" dirty="0">
                          <a:latin typeface="+mj-lt"/>
                        </a:rPr>
                        <a:t>2</a:t>
                      </a:r>
                      <a:r>
                        <a:rPr lang="hu-HU" sz="1800" b="0" dirty="0">
                          <a:latin typeface="+mj-lt"/>
                        </a:rPr>
                        <a:t>év</a:t>
                      </a:r>
                    </a:p>
                  </a:txBody>
                  <a:tcPr>
                    <a:solidFill>
                      <a:srgbClr val="FF19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-533400" algn="l">
                        <a:spcBef>
                          <a:spcPct val="20000"/>
                        </a:spcBef>
                      </a:pPr>
                      <a:endParaRPr lang="hu-H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Tető</a:t>
                      </a:r>
                    </a:p>
                  </a:txBody>
                  <a:tcPr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Fal</a:t>
                      </a:r>
                    </a:p>
                  </a:txBody>
                  <a:tcPr>
                    <a:solidFill>
                      <a:srgbClr val="FF191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19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MSZ 04-140/2:1991</a:t>
                      </a:r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7/2006 TNM és 176/2008 Korm. r.</a:t>
                      </a:r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110 - 230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Költségoptimalizált szint</a:t>
                      </a:r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2015/18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110 - 140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Közel 0 modell </a:t>
                      </a:r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2019/21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110 - 140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endParaRPr lang="hu-HU" sz="18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60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Passzívház</a:t>
                      </a:r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+mj-lt"/>
                        </a:rPr>
                        <a:t>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B6851068-F76D-45EA-A387-470468FF017F}"/>
              </a:ext>
            </a:extLst>
          </p:cNvPr>
          <p:cNvSpPr txBox="1"/>
          <p:nvPr/>
        </p:nvSpPr>
        <p:spPr>
          <a:xfrm>
            <a:off x="144463" y="5475364"/>
            <a:ext cx="1701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* Lakóépületek esetén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" name="Picture 2" descr="C:\_Austrotherm\Fotok, grafikák\XPS\40 cm vastag XPS lem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448" y="809448"/>
            <a:ext cx="7308304" cy="5481847"/>
          </a:xfrm>
          <a:prstGeom prst="rect">
            <a:avLst/>
          </a:prstGeom>
          <a:noFill/>
        </p:spPr>
      </p:pic>
      <p:sp>
        <p:nvSpPr>
          <p:cNvPr id="6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 probléma megoldása 2. XPS TB</a:t>
            </a:r>
            <a:endParaRPr lang="de-AT" sz="2400" b="1" kern="0" baseline="30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4924575"/>
      </p:ext>
    </p:extLst>
  </p:cSld>
  <p:clrMapOvr>
    <a:masterClrMapping/>
  </p:clrMapOvr>
  <p:transition advTm="26515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Austrotherm\cd 2001\jpgk\5\auc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190" y="1052513"/>
            <a:ext cx="8535961" cy="5544839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7248128" y="836712"/>
            <a:ext cx="4320480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03912" y="404664"/>
            <a:ext cx="2448272" cy="183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192088" y="260648"/>
            <a:ext cx="9862737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Nem kettő, nem több. Egy réteg, 40 cm</a:t>
            </a:r>
            <a:endParaRPr lang="de-AT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elfelé-lefelé nyíl 8"/>
          <p:cNvSpPr/>
          <p:nvPr/>
        </p:nvSpPr>
        <p:spPr>
          <a:xfrm>
            <a:off x="7320136" y="3717032"/>
            <a:ext cx="288032" cy="576064"/>
          </a:xfrm>
          <a:prstGeom prst="up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8" name="Felfelé-lefelé nyíl 7"/>
          <p:cNvSpPr/>
          <p:nvPr/>
        </p:nvSpPr>
        <p:spPr>
          <a:xfrm>
            <a:off x="7104112" y="2564904"/>
            <a:ext cx="720080" cy="2376264"/>
          </a:xfrm>
          <a:prstGeom prst="up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075712" y="3140968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solidFill>
                  <a:srgbClr val="C00000"/>
                </a:solidFill>
              </a:rPr>
              <a:t>40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5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"/>
    </mc:Choice>
    <mc:Fallback xmlns="">
      <p:transition spd="slow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 flipH="1">
            <a:off x="2993172" y="-226480"/>
            <a:ext cx="1335532" cy="1820081"/>
          </a:xfrm>
          <a:prstGeom prst="line">
            <a:avLst/>
          </a:prstGeom>
          <a:ln w="203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197703" y="4227968"/>
            <a:ext cx="5417833" cy="1445646"/>
          </a:xfrm>
          <a:custGeom>
            <a:avLst/>
            <a:gdLst>
              <a:gd name="connsiteX0" fmla="*/ 720437 w 4630837"/>
              <a:gd name="connsiteY0" fmla="*/ 0 h 1440874"/>
              <a:gd name="connsiteX1" fmla="*/ 794098 w 4630837"/>
              <a:gd name="connsiteY1" fmla="*/ 3720 h 1440874"/>
              <a:gd name="connsiteX2" fmla="*/ 814888 w 4630837"/>
              <a:gd name="connsiteY2" fmla="*/ 6893 h 1440874"/>
              <a:gd name="connsiteX3" fmla="*/ 814888 w 4630837"/>
              <a:gd name="connsiteY3" fmla="*/ 1 h 1440874"/>
              <a:gd name="connsiteX4" fmla="*/ 4630837 w 4630837"/>
              <a:gd name="connsiteY4" fmla="*/ 1 h 1440874"/>
              <a:gd name="connsiteX5" fmla="*/ 4630837 w 4630837"/>
              <a:gd name="connsiteY5" fmla="*/ 1440874 h 1440874"/>
              <a:gd name="connsiteX6" fmla="*/ 814888 w 4630837"/>
              <a:gd name="connsiteY6" fmla="*/ 1440874 h 1440874"/>
              <a:gd name="connsiteX7" fmla="*/ 814888 w 4630837"/>
              <a:gd name="connsiteY7" fmla="*/ 1433982 h 1440874"/>
              <a:gd name="connsiteX8" fmla="*/ 794098 w 4630837"/>
              <a:gd name="connsiteY8" fmla="*/ 1437155 h 1440874"/>
              <a:gd name="connsiteX9" fmla="*/ 720437 w 4630837"/>
              <a:gd name="connsiteY9" fmla="*/ 1440874 h 1440874"/>
              <a:gd name="connsiteX10" fmla="*/ 0 w 4630837"/>
              <a:gd name="connsiteY10" fmla="*/ 720437 h 1440874"/>
              <a:gd name="connsiteX11" fmla="*/ 720437 w 4630837"/>
              <a:gd name="connsiteY11" fmla="*/ 0 h 144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837" h="1440874">
                <a:moveTo>
                  <a:pt x="720437" y="0"/>
                </a:moveTo>
                <a:cubicBezTo>
                  <a:pt x="745305" y="0"/>
                  <a:pt x="769879" y="1260"/>
                  <a:pt x="794098" y="3720"/>
                </a:cubicBezTo>
                <a:lnTo>
                  <a:pt x="814888" y="6893"/>
                </a:lnTo>
                <a:lnTo>
                  <a:pt x="814888" y="1"/>
                </a:lnTo>
                <a:lnTo>
                  <a:pt x="4630837" y="1"/>
                </a:lnTo>
                <a:lnTo>
                  <a:pt x="4630837" y="1440874"/>
                </a:lnTo>
                <a:lnTo>
                  <a:pt x="814888" y="1440874"/>
                </a:lnTo>
                <a:lnTo>
                  <a:pt x="814888" y="1433982"/>
                </a:lnTo>
                <a:lnTo>
                  <a:pt x="794098" y="1437155"/>
                </a:lnTo>
                <a:cubicBezTo>
                  <a:pt x="769879" y="1439614"/>
                  <a:pt x="745305" y="1440874"/>
                  <a:pt x="720437" y="1440874"/>
                </a:cubicBezTo>
                <a:cubicBezTo>
                  <a:pt x="322551" y="1440874"/>
                  <a:pt x="0" y="1118323"/>
                  <a:pt x="0" y="720437"/>
                </a:cubicBezTo>
                <a:cubicBezTo>
                  <a:pt x="0" y="322551"/>
                  <a:pt x="322551" y="0"/>
                  <a:pt x="7204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017763" y="836712"/>
            <a:ext cx="3605885" cy="1440874"/>
          </a:xfrm>
          <a:custGeom>
            <a:avLst/>
            <a:gdLst>
              <a:gd name="connsiteX0" fmla="*/ 720437 w 4630837"/>
              <a:gd name="connsiteY0" fmla="*/ 0 h 1440874"/>
              <a:gd name="connsiteX1" fmla="*/ 794098 w 4630837"/>
              <a:gd name="connsiteY1" fmla="*/ 3720 h 1440874"/>
              <a:gd name="connsiteX2" fmla="*/ 814888 w 4630837"/>
              <a:gd name="connsiteY2" fmla="*/ 6893 h 1440874"/>
              <a:gd name="connsiteX3" fmla="*/ 814888 w 4630837"/>
              <a:gd name="connsiteY3" fmla="*/ 1 h 1440874"/>
              <a:gd name="connsiteX4" fmla="*/ 4630837 w 4630837"/>
              <a:gd name="connsiteY4" fmla="*/ 1 h 1440874"/>
              <a:gd name="connsiteX5" fmla="*/ 4630837 w 4630837"/>
              <a:gd name="connsiteY5" fmla="*/ 1440874 h 1440874"/>
              <a:gd name="connsiteX6" fmla="*/ 814888 w 4630837"/>
              <a:gd name="connsiteY6" fmla="*/ 1440874 h 1440874"/>
              <a:gd name="connsiteX7" fmla="*/ 814888 w 4630837"/>
              <a:gd name="connsiteY7" fmla="*/ 1433982 h 1440874"/>
              <a:gd name="connsiteX8" fmla="*/ 794098 w 4630837"/>
              <a:gd name="connsiteY8" fmla="*/ 1437155 h 1440874"/>
              <a:gd name="connsiteX9" fmla="*/ 720437 w 4630837"/>
              <a:gd name="connsiteY9" fmla="*/ 1440874 h 1440874"/>
              <a:gd name="connsiteX10" fmla="*/ 0 w 4630837"/>
              <a:gd name="connsiteY10" fmla="*/ 720437 h 1440874"/>
              <a:gd name="connsiteX11" fmla="*/ 720437 w 4630837"/>
              <a:gd name="connsiteY11" fmla="*/ 0 h 144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837" h="1440874">
                <a:moveTo>
                  <a:pt x="720437" y="0"/>
                </a:moveTo>
                <a:cubicBezTo>
                  <a:pt x="745305" y="0"/>
                  <a:pt x="769879" y="1260"/>
                  <a:pt x="794098" y="3720"/>
                </a:cubicBezTo>
                <a:lnTo>
                  <a:pt x="814888" y="6893"/>
                </a:lnTo>
                <a:lnTo>
                  <a:pt x="814888" y="1"/>
                </a:lnTo>
                <a:lnTo>
                  <a:pt x="4630837" y="1"/>
                </a:lnTo>
                <a:lnTo>
                  <a:pt x="4630837" y="1440874"/>
                </a:lnTo>
                <a:lnTo>
                  <a:pt x="814888" y="1440874"/>
                </a:lnTo>
                <a:lnTo>
                  <a:pt x="814888" y="1433982"/>
                </a:lnTo>
                <a:lnTo>
                  <a:pt x="794098" y="1437155"/>
                </a:lnTo>
                <a:cubicBezTo>
                  <a:pt x="769879" y="1439614"/>
                  <a:pt x="745305" y="1440874"/>
                  <a:pt x="720437" y="1440874"/>
                </a:cubicBezTo>
                <a:cubicBezTo>
                  <a:pt x="322551" y="1440874"/>
                  <a:pt x="0" y="1118323"/>
                  <a:pt x="0" y="720437"/>
                </a:cubicBezTo>
                <a:cubicBezTo>
                  <a:pt x="0" y="322551"/>
                  <a:pt x="322551" y="0"/>
                  <a:pt x="7204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604008" y="2559794"/>
            <a:ext cx="4630837" cy="1440874"/>
          </a:xfrm>
          <a:custGeom>
            <a:avLst/>
            <a:gdLst>
              <a:gd name="connsiteX0" fmla="*/ 720437 w 4630837"/>
              <a:gd name="connsiteY0" fmla="*/ 0 h 1440874"/>
              <a:gd name="connsiteX1" fmla="*/ 794098 w 4630837"/>
              <a:gd name="connsiteY1" fmla="*/ 3720 h 1440874"/>
              <a:gd name="connsiteX2" fmla="*/ 814888 w 4630837"/>
              <a:gd name="connsiteY2" fmla="*/ 6893 h 1440874"/>
              <a:gd name="connsiteX3" fmla="*/ 814888 w 4630837"/>
              <a:gd name="connsiteY3" fmla="*/ 1 h 1440874"/>
              <a:gd name="connsiteX4" fmla="*/ 4630837 w 4630837"/>
              <a:gd name="connsiteY4" fmla="*/ 1 h 1440874"/>
              <a:gd name="connsiteX5" fmla="*/ 4630837 w 4630837"/>
              <a:gd name="connsiteY5" fmla="*/ 1440874 h 1440874"/>
              <a:gd name="connsiteX6" fmla="*/ 814888 w 4630837"/>
              <a:gd name="connsiteY6" fmla="*/ 1440874 h 1440874"/>
              <a:gd name="connsiteX7" fmla="*/ 814888 w 4630837"/>
              <a:gd name="connsiteY7" fmla="*/ 1433982 h 1440874"/>
              <a:gd name="connsiteX8" fmla="*/ 794098 w 4630837"/>
              <a:gd name="connsiteY8" fmla="*/ 1437155 h 1440874"/>
              <a:gd name="connsiteX9" fmla="*/ 720437 w 4630837"/>
              <a:gd name="connsiteY9" fmla="*/ 1440874 h 1440874"/>
              <a:gd name="connsiteX10" fmla="*/ 0 w 4630837"/>
              <a:gd name="connsiteY10" fmla="*/ 720437 h 1440874"/>
              <a:gd name="connsiteX11" fmla="*/ 720437 w 4630837"/>
              <a:gd name="connsiteY11" fmla="*/ 0 h 144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30837" h="1440874">
                <a:moveTo>
                  <a:pt x="720437" y="0"/>
                </a:moveTo>
                <a:cubicBezTo>
                  <a:pt x="745305" y="0"/>
                  <a:pt x="769879" y="1260"/>
                  <a:pt x="794098" y="3720"/>
                </a:cubicBezTo>
                <a:lnTo>
                  <a:pt x="814888" y="6893"/>
                </a:lnTo>
                <a:lnTo>
                  <a:pt x="814888" y="1"/>
                </a:lnTo>
                <a:lnTo>
                  <a:pt x="4630837" y="1"/>
                </a:lnTo>
                <a:lnTo>
                  <a:pt x="4630837" y="1440874"/>
                </a:lnTo>
                <a:lnTo>
                  <a:pt x="814888" y="1440874"/>
                </a:lnTo>
                <a:lnTo>
                  <a:pt x="814888" y="1433982"/>
                </a:lnTo>
                <a:lnTo>
                  <a:pt x="794098" y="1437155"/>
                </a:lnTo>
                <a:cubicBezTo>
                  <a:pt x="769879" y="1439614"/>
                  <a:pt x="745305" y="1440874"/>
                  <a:pt x="720437" y="1440874"/>
                </a:cubicBezTo>
                <a:cubicBezTo>
                  <a:pt x="322551" y="1440874"/>
                  <a:pt x="0" y="1118323"/>
                  <a:pt x="0" y="720437"/>
                </a:cubicBezTo>
                <a:cubicBezTo>
                  <a:pt x="0" y="322551"/>
                  <a:pt x="322551" y="0"/>
                  <a:pt x="7204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479698" y="-6766479"/>
            <a:ext cx="8243116" cy="8243112"/>
          </a:xfrm>
          <a:custGeom>
            <a:avLst/>
            <a:gdLst>
              <a:gd name="connsiteX0" fmla="*/ 4121558 w 8243116"/>
              <a:gd name="connsiteY0" fmla="*/ 765620 h 8243112"/>
              <a:gd name="connsiteX1" fmla="*/ 2815276 w 8243116"/>
              <a:gd name="connsiteY1" fmla="*/ 1029346 h 8243112"/>
              <a:gd name="connsiteX2" fmla="*/ 2673755 w 8243116"/>
              <a:gd name="connsiteY2" fmla="*/ 1097520 h 8243112"/>
              <a:gd name="connsiteX3" fmla="*/ 2673755 w 8243116"/>
              <a:gd name="connsiteY3" fmla="*/ 1097521 h 8243112"/>
              <a:gd name="connsiteX4" fmla="*/ 2521919 w 8243116"/>
              <a:gd name="connsiteY4" fmla="*/ 1170664 h 8243112"/>
              <a:gd name="connsiteX5" fmla="*/ 2511459 w 8243116"/>
              <a:gd name="connsiteY5" fmla="*/ 1177019 h 8243112"/>
              <a:gd name="connsiteX6" fmla="*/ 2511458 w 8243116"/>
              <a:gd name="connsiteY6" fmla="*/ 1177019 h 8243112"/>
              <a:gd name="connsiteX7" fmla="*/ 2511459 w 8243116"/>
              <a:gd name="connsiteY7" fmla="*/ 1177018 h 8243112"/>
              <a:gd name="connsiteX8" fmla="*/ 1250069 w 8243116"/>
              <a:gd name="connsiteY8" fmla="*/ 1177018 h 8243112"/>
              <a:gd name="connsiteX9" fmla="*/ 1250069 w 8243116"/>
              <a:gd name="connsiteY9" fmla="*/ 1177019 h 8243112"/>
              <a:gd name="connsiteX10" fmla="*/ 2511458 w 8243116"/>
              <a:gd name="connsiteY10" fmla="*/ 1177019 h 8243112"/>
              <a:gd name="connsiteX11" fmla="*/ 2245221 w 8243116"/>
              <a:gd name="connsiteY11" fmla="*/ 1338761 h 8243112"/>
              <a:gd name="connsiteX12" fmla="*/ 765620 w 8243116"/>
              <a:gd name="connsiteY12" fmla="*/ 4121556 h 8243112"/>
              <a:gd name="connsiteX13" fmla="*/ 4121558 w 8243116"/>
              <a:gd name="connsiteY13" fmla="*/ 7477492 h 8243112"/>
              <a:gd name="connsiteX14" fmla="*/ 7477496 w 8243116"/>
              <a:gd name="connsiteY14" fmla="*/ 4121556 h 8243112"/>
              <a:gd name="connsiteX15" fmla="*/ 4121558 w 8243116"/>
              <a:gd name="connsiteY15" fmla="*/ 765620 h 8243112"/>
              <a:gd name="connsiteX16" fmla="*/ 4121558 w 8243116"/>
              <a:gd name="connsiteY16" fmla="*/ 0 h 8243112"/>
              <a:gd name="connsiteX17" fmla="*/ 8243116 w 8243116"/>
              <a:gd name="connsiteY17" fmla="*/ 4121556 h 8243112"/>
              <a:gd name="connsiteX18" fmla="*/ 4121558 w 8243116"/>
              <a:gd name="connsiteY18" fmla="*/ 8243112 h 8243112"/>
              <a:gd name="connsiteX19" fmla="*/ 0 w 8243116"/>
              <a:gd name="connsiteY19" fmla="*/ 4121556 h 8243112"/>
              <a:gd name="connsiteX20" fmla="*/ 1207176 w 8243116"/>
              <a:gd name="connsiteY20" fmla="*/ 1207176 h 8243112"/>
              <a:gd name="connsiteX21" fmla="*/ 1250069 w 8243116"/>
              <a:gd name="connsiteY21" fmla="*/ 1168192 h 8243112"/>
              <a:gd name="connsiteX22" fmla="*/ 1250069 w 8243116"/>
              <a:gd name="connsiteY22" fmla="*/ 1168193 h 8243112"/>
              <a:gd name="connsiteX23" fmla="*/ 1499864 w 8243116"/>
              <a:gd name="connsiteY23" fmla="*/ 941164 h 8243112"/>
              <a:gd name="connsiteX24" fmla="*/ 2517261 w 8243116"/>
              <a:gd name="connsiteY24" fmla="*/ 323893 h 8243112"/>
              <a:gd name="connsiteX25" fmla="*/ 2673755 w 8243116"/>
              <a:gd name="connsiteY25" fmla="*/ 262190 h 8243112"/>
              <a:gd name="connsiteX26" fmla="*/ 2673755 w 8243116"/>
              <a:gd name="connsiteY26" fmla="*/ 262189 h 8243112"/>
              <a:gd name="connsiteX27" fmla="*/ 2704428 w 8243116"/>
              <a:gd name="connsiteY27" fmla="*/ 250095 h 8243112"/>
              <a:gd name="connsiteX28" fmla="*/ 4121558 w 8243116"/>
              <a:gd name="connsiteY28" fmla="*/ 0 h 824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43116" h="8243112">
                <a:moveTo>
                  <a:pt x="4121558" y="765620"/>
                </a:moveTo>
                <a:cubicBezTo>
                  <a:pt x="3658200" y="765620"/>
                  <a:pt x="3216775" y="859527"/>
                  <a:pt x="2815276" y="1029346"/>
                </a:cubicBezTo>
                <a:lnTo>
                  <a:pt x="2673755" y="1097520"/>
                </a:lnTo>
                <a:lnTo>
                  <a:pt x="2673755" y="1097521"/>
                </a:lnTo>
                <a:lnTo>
                  <a:pt x="2521919" y="1170664"/>
                </a:lnTo>
                <a:lnTo>
                  <a:pt x="2511459" y="1177019"/>
                </a:lnTo>
                <a:lnTo>
                  <a:pt x="2511458" y="1177019"/>
                </a:lnTo>
                <a:lnTo>
                  <a:pt x="2511459" y="1177018"/>
                </a:lnTo>
                <a:lnTo>
                  <a:pt x="1250069" y="1177018"/>
                </a:lnTo>
                <a:lnTo>
                  <a:pt x="1250069" y="1177019"/>
                </a:lnTo>
                <a:lnTo>
                  <a:pt x="2511458" y="1177019"/>
                </a:lnTo>
                <a:lnTo>
                  <a:pt x="2245221" y="1338761"/>
                </a:lnTo>
                <a:cubicBezTo>
                  <a:pt x="1352536" y="1941847"/>
                  <a:pt x="765620" y="2963161"/>
                  <a:pt x="765620" y="4121556"/>
                </a:cubicBezTo>
                <a:cubicBezTo>
                  <a:pt x="765620" y="5974988"/>
                  <a:pt x="2268125" y="7477492"/>
                  <a:pt x="4121558" y="7477492"/>
                </a:cubicBezTo>
                <a:cubicBezTo>
                  <a:pt x="5974991" y="7477492"/>
                  <a:pt x="7477496" y="5974988"/>
                  <a:pt x="7477496" y="4121556"/>
                </a:cubicBezTo>
                <a:cubicBezTo>
                  <a:pt x="7477496" y="2268124"/>
                  <a:pt x="5974991" y="765620"/>
                  <a:pt x="4121558" y="765620"/>
                </a:cubicBezTo>
                <a:close/>
                <a:moveTo>
                  <a:pt x="4121558" y="0"/>
                </a:moveTo>
                <a:cubicBezTo>
                  <a:pt x="6397832" y="0"/>
                  <a:pt x="8243116" y="1845283"/>
                  <a:pt x="8243116" y="4121556"/>
                </a:cubicBezTo>
                <a:cubicBezTo>
                  <a:pt x="8243116" y="6397829"/>
                  <a:pt x="6397832" y="8243112"/>
                  <a:pt x="4121558" y="8243112"/>
                </a:cubicBezTo>
                <a:cubicBezTo>
                  <a:pt x="1845284" y="8243112"/>
                  <a:pt x="0" y="6397829"/>
                  <a:pt x="0" y="4121556"/>
                </a:cubicBezTo>
                <a:cubicBezTo>
                  <a:pt x="0" y="2983420"/>
                  <a:pt x="461321" y="1953031"/>
                  <a:pt x="1207176" y="1207176"/>
                </a:cubicBezTo>
                <a:lnTo>
                  <a:pt x="1250069" y="1168192"/>
                </a:lnTo>
                <a:lnTo>
                  <a:pt x="1250069" y="1168193"/>
                </a:lnTo>
                <a:lnTo>
                  <a:pt x="1499864" y="941164"/>
                </a:lnTo>
                <a:cubicBezTo>
                  <a:pt x="1805199" y="689179"/>
                  <a:pt x="2147439" y="480315"/>
                  <a:pt x="2517261" y="323893"/>
                </a:cubicBezTo>
                <a:lnTo>
                  <a:pt x="2673755" y="262190"/>
                </a:lnTo>
                <a:lnTo>
                  <a:pt x="2673755" y="262189"/>
                </a:lnTo>
                <a:lnTo>
                  <a:pt x="2704428" y="250095"/>
                </a:lnTo>
                <a:cubicBezTo>
                  <a:pt x="3146312" y="88300"/>
                  <a:pt x="3623623" y="0"/>
                  <a:pt x="41215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729767" y="-5516411"/>
            <a:ext cx="5742980" cy="574298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5"/>
          <p:cNvSpPr>
            <a:spLocks/>
          </p:cNvSpPr>
          <p:nvPr/>
        </p:nvSpPr>
        <p:spPr bwMode="auto">
          <a:xfrm>
            <a:off x="6234200" y="2988700"/>
            <a:ext cx="2632573" cy="5937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rmAutofit/>
          </a:bodyPr>
          <a:lstStyle/>
          <a:p>
            <a:pPr defTabSz="292100">
              <a:lnSpc>
                <a:spcPct val="90000"/>
              </a:lnSpc>
              <a:defRPr/>
            </a:pPr>
            <a:r>
              <a:rPr lang="hu-HU" sz="20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 charset="0"/>
              </a:rPr>
              <a:t>Austrotherm XPS </a:t>
            </a:r>
          </a:p>
          <a:p>
            <a:pPr defTabSz="292100">
              <a:lnSpc>
                <a:spcPct val="90000"/>
              </a:lnSpc>
              <a:defRPr/>
            </a:pPr>
            <a:r>
              <a:rPr lang="hu-HU" sz="20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 charset="0"/>
              </a:rPr>
              <a:t>TOP 30/50/70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  <a:sym typeface="Roboto" charset="0"/>
            </a:endParaRPr>
          </a:p>
        </p:txBody>
      </p:sp>
      <p:sp>
        <p:nvSpPr>
          <p:cNvPr id="18" name="AutoShape 7"/>
          <p:cNvSpPr>
            <a:spLocks/>
          </p:cNvSpPr>
          <p:nvPr/>
        </p:nvSpPr>
        <p:spPr bwMode="auto">
          <a:xfrm>
            <a:off x="7742491" y="1267118"/>
            <a:ext cx="1562877" cy="5937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rmAutofit/>
          </a:bodyPr>
          <a:lstStyle/>
          <a:p>
            <a:pPr defTabSz="292100">
              <a:lnSpc>
                <a:spcPct val="90000"/>
              </a:lnSpc>
              <a:defRPr/>
            </a:pPr>
            <a:r>
              <a:rPr lang="hu-HU" sz="20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 charset="0"/>
              </a:rPr>
              <a:t>Austrotherm </a:t>
            </a:r>
          </a:p>
          <a:p>
            <a:pPr defTabSz="292100">
              <a:lnSpc>
                <a:spcPct val="90000"/>
              </a:lnSpc>
              <a:defRPr/>
            </a:pPr>
            <a:r>
              <a:rPr lang="hu-HU" sz="20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 charset="0"/>
              </a:rPr>
              <a:t>Zenit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  <a:sym typeface="Roboto" charset="0"/>
            </a:endParaRPr>
          </a:p>
        </p:txBody>
      </p:sp>
      <p:sp>
        <p:nvSpPr>
          <p:cNvPr id="20" name="AutoShape 9"/>
          <p:cNvSpPr>
            <a:spLocks/>
          </p:cNvSpPr>
          <p:nvPr/>
        </p:nvSpPr>
        <p:spPr bwMode="auto">
          <a:xfrm>
            <a:off x="5087144" y="4648395"/>
            <a:ext cx="3240359" cy="5937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normAutofit/>
          </a:bodyPr>
          <a:lstStyle/>
          <a:p>
            <a:pPr defTabSz="292100">
              <a:lnSpc>
                <a:spcPct val="90000"/>
              </a:lnSpc>
              <a:defRPr/>
            </a:pPr>
            <a:r>
              <a:rPr lang="hu-HU" sz="2000" b="1" dirty="0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  <a:sym typeface="Roboto" charset="0"/>
              </a:rPr>
              <a:t>Austrotherm XPS Premium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  <a:sym typeface="Roboto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94771" y="2573649"/>
            <a:ext cx="1431790" cy="1431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55018" y="877764"/>
            <a:ext cx="1431790" cy="1431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11648" y="2787321"/>
            <a:ext cx="1010750" cy="101075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192699" y="4241824"/>
            <a:ext cx="1431790" cy="1431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407931" y="4455496"/>
            <a:ext cx="1010750" cy="101075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1895" y="1092626"/>
            <a:ext cx="1010750" cy="101075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700599" y="1717118"/>
            <a:ext cx="2265106" cy="525626"/>
          </a:xfrm>
          <a:prstGeom prst="line">
            <a:avLst/>
          </a:prstGeom>
          <a:ln w="203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3630097" y="2847735"/>
            <a:ext cx="994392" cy="233046"/>
          </a:xfrm>
          <a:prstGeom prst="line">
            <a:avLst/>
          </a:prstGeom>
          <a:ln w="203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4171750" y="5568324"/>
            <a:ext cx="1157972" cy="1569076"/>
          </a:xfrm>
          <a:prstGeom prst="line">
            <a:avLst/>
          </a:prstGeom>
          <a:ln w="203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2842882" y="3521804"/>
            <a:ext cx="588078" cy="915308"/>
          </a:xfrm>
          <a:prstGeom prst="line">
            <a:avLst/>
          </a:prstGeom>
          <a:ln w="2032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308314" y="1328833"/>
            <a:ext cx="2461922" cy="24619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Oval 38"/>
          <p:cNvSpPr/>
          <p:nvPr/>
        </p:nvSpPr>
        <p:spPr>
          <a:xfrm>
            <a:off x="1574135" y="1607496"/>
            <a:ext cx="1914304" cy="19143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292100">
              <a:lnSpc>
                <a:spcPct val="90000"/>
              </a:lnSpc>
              <a:defRPr/>
            </a:pPr>
            <a:r>
              <a:rPr lang="el-GR" sz="12000" b="1" dirty="0">
                <a:solidFill>
                  <a:schemeClr val="accent4"/>
                </a:solidFill>
                <a:ea typeface="Calibri" charset="0"/>
                <a:cs typeface="Times New Roman" panose="02020603050405020304" pitchFamily="18" charset="0"/>
                <a:sym typeface="Roboto" charset="0"/>
              </a:rPr>
              <a:t>λ</a:t>
            </a:r>
            <a:endParaRPr lang="en-US" sz="12000" b="1" dirty="0">
              <a:solidFill>
                <a:schemeClr val="accent4"/>
              </a:solidFill>
              <a:ea typeface="Calibri" charset="0"/>
              <a:cs typeface="Calibri" charset="0"/>
              <a:sym typeface="Roboto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307051" y="1267118"/>
            <a:ext cx="80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0,035 </a:t>
            </a:r>
            <a:endParaRPr lang="hu-HU" b="1" dirty="0">
              <a:solidFill>
                <a:schemeClr val="bg1"/>
              </a:solidFill>
            </a:endParaRPr>
          </a:p>
          <a:p>
            <a:r>
              <a:rPr lang="de-AT" b="1" dirty="0">
                <a:solidFill>
                  <a:schemeClr val="bg1"/>
                </a:solidFill>
              </a:rPr>
              <a:t>W/</a:t>
            </a:r>
            <a:r>
              <a:rPr lang="de-AT" b="1" dirty="0" err="1">
                <a:solidFill>
                  <a:schemeClr val="bg1"/>
                </a:solidFill>
              </a:rPr>
              <a:t>mK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4912789" y="2957065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0,03</a:t>
            </a:r>
            <a:r>
              <a:rPr lang="hu-HU" b="1" dirty="0">
                <a:solidFill>
                  <a:schemeClr val="bg1"/>
                </a:solidFill>
              </a:rPr>
              <a:t>5</a:t>
            </a:r>
            <a:r>
              <a:rPr lang="de-AT" b="1" dirty="0">
                <a:solidFill>
                  <a:schemeClr val="bg1"/>
                </a:solidFill>
              </a:rPr>
              <a:t> </a:t>
            </a:r>
            <a:endParaRPr lang="hu-HU" b="1" dirty="0">
              <a:solidFill>
                <a:schemeClr val="bg1"/>
              </a:solidFill>
            </a:endParaRPr>
          </a:p>
          <a:p>
            <a:r>
              <a:rPr lang="de-AT" b="1" dirty="0">
                <a:solidFill>
                  <a:schemeClr val="bg1"/>
                </a:solidFill>
              </a:rPr>
              <a:t>W/</a:t>
            </a:r>
            <a:r>
              <a:rPr lang="de-AT" b="1" dirty="0" err="1">
                <a:solidFill>
                  <a:schemeClr val="bg1"/>
                </a:solidFill>
              </a:rPr>
              <a:t>mK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3525778" y="4633951"/>
            <a:ext cx="80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0,0</a:t>
            </a:r>
            <a:r>
              <a:rPr lang="hu-HU" b="1" dirty="0">
                <a:solidFill>
                  <a:schemeClr val="bg1"/>
                </a:solidFill>
              </a:rPr>
              <a:t>27</a:t>
            </a:r>
            <a:r>
              <a:rPr lang="de-AT" b="1" dirty="0">
                <a:solidFill>
                  <a:schemeClr val="bg1"/>
                </a:solidFill>
              </a:rPr>
              <a:t> </a:t>
            </a:r>
            <a:endParaRPr lang="hu-HU" b="1" dirty="0">
              <a:solidFill>
                <a:schemeClr val="bg1"/>
              </a:solidFill>
            </a:endParaRPr>
          </a:p>
          <a:p>
            <a:r>
              <a:rPr lang="de-AT" b="1" dirty="0">
                <a:solidFill>
                  <a:schemeClr val="bg1"/>
                </a:solidFill>
              </a:rPr>
              <a:t>W/</a:t>
            </a:r>
            <a:r>
              <a:rPr lang="de-AT" b="1" dirty="0" err="1">
                <a:solidFill>
                  <a:schemeClr val="bg1"/>
                </a:solidFill>
              </a:rPr>
              <a:t>mK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42" name="Picture 5" descr="austro zenit 2010">
            <a:extLst>
              <a:ext uri="{FF2B5EF4-FFF2-40B4-BE49-F238E27FC236}">
                <a16:creationId xmlns:a16="http://schemas.microsoft.com/office/drawing/2014/main" id="{1EA367D8-32A6-49C2-B846-648E8E52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04896" y="1203809"/>
            <a:ext cx="1440000" cy="8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Kép 47">
            <a:extLst>
              <a:ext uri="{FF2B5EF4-FFF2-40B4-BE49-F238E27FC236}">
                <a16:creationId xmlns:a16="http://schemas.microsoft.com/office/drawing/2014/main" id="{CE42DCE8-7596-4A60-A810-EACE9FDC1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58" y="2832059"/>
            <a:ext cx="1440000" cy="999360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3CC35430-8A11-4514-9EB8-07E77C889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58" y="4591522"/>
            <a:ext cx="1440000" cy="999360"/>
          </a:xfrm>
          <a:prstGeom prst="rect">
            <a:avLst/>
          </a:prstGeom>
        </p:spPr>
      </p:pic>
      <p:sp>
        <p:nvSpPr>
          <p:cNvPr id="49" name="Titel 5">
            <a:extLst>
              <a:ext uri="{FF2B5EF4-FFF2-40B4-BE49-F238E27FC236}">
                <a16:creationId xmlns:a16="http://schemas.microsoft.com/office/drawing/2014/main" id="{C0B7A2FD-5B0D-48CC-8C26-DD8C0CE10D88}"/>
              </a:ext>
            </a:extLst>
          </p:cNvPr>
          <p:cNvSpPr txBox="1">
            <a:spLocks/>
          </p:cNvSpPr>
          <p:nvPr/>
        </p:nvSpPr>
        <p:spPr>
          <a:xfrm>
            <a:off x="192088" y="260648"/>
            <a:ext cx="8853881" cy="548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XPS Premium</a:t>
            </a:r>
            <a:endParaRPr lang="de-AT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38518"/>
      </p:ext>
    </p:extLst>
  </p:cSld>
  <p:clrMapOvr>
    <a:masterClrMapping/>
  </p:clrMapOvr>
  <p:transition spd="slow" advTm="502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4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decel="4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4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decel="4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1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decel="4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1" dur="100" fill="hold"/>
                                        <p:tgtEl>
                                          <p:spTgt spid="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decel="4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68" dur="10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decel="4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decel="4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5" dur="1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16" grpId="0"/>
      <p:bldP spid="18" grpId="0"/>
      <p:bldP spid="20" grpId="0"/>
      <p:bldP spid="40" grpId="0" animBg="1"/>
      <p:bldP spid="40" grpId="1" animBg="1"/>
      <p:bldP spid="41" grpId="0" animBg="1"/>
      <p:bldP spid="41" grpId="1" animBg="1"/>
      <p:bldP spid="33" grpId="0" animBg="1"/>
      <p:bldP spid="33" grpId="1" animBg="1"/>
      <p:bldP spid="2" grpId="0" animBg="1"/>
      <p:bldP spid="2" grpId="1" animBg="1"/>
      <p:bldP spid="29" grpId="0" animBg="1"/>
      <p:bldP spid="29" grpId="1" animBg="1"/>
      <p:bldP spid="30" grpId="0" animBg="1"/>
      <p:bldP spid="30" grpId="1" animBg="1"/>
      <p:bldP spid="34" grpId="0" animBg="1"/>
      <p:bldP spid="34" grpId="1" animBg="1"/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1C029D-DB6A-48DE-8897-F1A73576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CD967E-D6E6-46DD-A8A2-0BFB5043A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Xps</a:t>
            </a:r>
            <a:r>
              <a:rPr lang="hu-HU" dirty="0"/>
              <a:t> </a:t>
            </a:r>
            <a:r>
              <a:rPr lang="hu-HU" dirty="0" err="1"/>
              <a:t>premium</a:t>
            </a:r>
            <a:endParaRPr lang="hu-HU" dirty="0"/>
          </a:p>
        </p:txBody>
      </p:sp>
      <p:pic>
        <p:nvPicPr>
          <p:cNvPr id="5" name="Kép 4" descr="A képen padló, beltéri, kád, fürdőkád látható&#10;&#10;Automatikusan generált leírás">
            <a:extLst>
              <a:ext uri="{FF2B5EF4-FFF2-40B4-BE49-F238E27FC236}">
                <a16:creationId xmlns:a16="http://schemas.microsoft.com/office/drawing/2014/main" id="{A3C5020B-40CC-43B8-8D7C-8B1B7342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3369"/>
            <a:ext cx="12192000" cy="96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0"/>
    </mc:Choice>
    <mc:Fallback xmlns="">
      <p:transition spd="slow" advTm="3412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E504D19-88AF-4D19-A817-7E99B266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0"/>
            <a:ext cx="13477462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7C5E8DE-EE54-4E70-A326-E2A2B07A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5A3C8F-8407-4E72-9F2A-3568C4916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1FEC7DDF-2D05-4582-A4EC-24ACAE7C42F0}"/>
              </a:ext>
            </a:extLst>
          </p:cNvPr>
          <p:cNvSpPr txBox="1">
            <a:spLocks/>
          </p:cNvSpPr>
          <p:nvPr/>
        </p:nvSpPr>
        <p:spPr>
          <a:xfrm>
            <a:off x="144464" y="260648"/>
            <a:ext cx="7607722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Korszerű gyártás</a:t>
            </a:r>
            <a:endParaRPr lang="de-AT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8"/>
    </mc:Choice>
    <mc:Fallback xmlns="">
      <p:transition spd="slow" advTm="4268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1" y="1700807"/>
            <a:ext cx="11124966" cy="3617877"/>
          </a:xfrm>
          <a:prstGeom prst="rect">
            <a:avLst/>
          </a:prstGeom>
        </p:spPr>
      </p:pic>
      <p:sp>
        <p:nvSpPr>
          <p:cNvPr id="3" name="Alcím 3"/>
          <p:cNvSpPr>
            <a:spLocks noGrp="1"/>
          </p:cNvSpPr>
          <p:nvPr>
            <p:ph type="subTitle" idx="1"/>
          </p:nvPr>
        </p:nvSpPr>
        <p:spPr>
          <a:xfrm>
            <a:off x="1343472" y="3441080"/>
            <a:ext cx="9144000" cy="2664296"/>
          </a:xfrm>
        </p:spPr>
        <p:txBody>
          <a:bodyPr/>
          <a:lstStyle/>
          <a:p>
            <a:pPr algn="ctr"/>
            <a:r>
              <a:rPr lang="hu-HU" sz="4000" dirty="0">
                <a:solidFill>
                  <a:srgbClr val="C00000"/>
                </a:solidFill>
              </a:rPr>
              <a:t>Időtálló minőség</a:t>
            </a:r>
          </a:p>
          <a:p>
            <a:pPr algn="ctr"/>
            <a:endParaRPr lang="hu-HU" dirty="0">
              <a:solidFill>
                <a:srgbClr val="C00000"/>
              </a:solidFill>
            </a:endParaRPr>
          </a:p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4" name="Alcím 3"/>
          <p:cNvSpPr txBox="1">
            <a:spLocks/>
          </p:cNvSpPr>
          <p:nvPr/>
        </p:nvSpPr>
        <p:spPr>
          <a:xfrm>
            <a:off x="1055440" y="3429000"/>
            <a:ext cx="9144000" cy="266429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sz="4000" kern="0" dirty="0">
                <a:solidFill>
                  <a:srgbClr val="C00000"/>
                </a:solidFill>
              </a:rPr>
              <a:t>Köszönöm a figyelmet!</a:t>
            </a:r>
          </a:p>
          <a:p>
            <a:pPr algn="ctr"/>
            <a:endParaRPr lang="hu-HU" kern="0" dirty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8"/>
    </mc:Choice>
    <mc:Fallback xmlns="">
      <p:transition spd="slow" advTm="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9577064" cy="6858000"/>
          </a:xfrm>
          <a:prstGeom prst="rect">
            <a:avLst/>
          </a:prstGeom>
        </p:spPr>
      </p:pic>
      <p:sp>
        <p:nvSpPr>
          <p:cNvPr id="5" name="Titel 5"/>
          <p:cNvSpPr txBox="1">
            <a:spLocks/>
          </p:cNvSpPr>
          <p:nvPr/>
        </p:nvSpPr>
        <p:spPr>
          <a:xfrm>
            <a:off x="50415" y="258614"/>
            <a:ext cx="8215249" cy="549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Három szint</a:t>
            </a:r>
            <a:endParaRPr lang="de-AT" sz="2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1162944" y="980728"/>
            <a:ext cx="8136904" cy="5760640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Picture 2" descr="http://kazanstore.hu/data/termekek/c/e/celsius-pv35-_32kwos-nagy-ajtos-lemez-vegyestuzelesu-kazan-ar_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97" y="3697982"/>
            <a:ext cx="4567237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upload.wikimedia.org/wikipedia/commons/thumb/8/80/Symbol_OK.svg/220px-Symbol_OK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21" y="4797772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upload.wikimedia.org/wikipedia/commons/thumb/8/80/Symbol_OK.svg/220px-Symbol_OK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96" y="9900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upload.wikimedia.org/wikipedia/commons/thumb/8/80/Symbol_OK.svg/220px-Symbol_OK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20" y="4279453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Jobbra nyíl 16">
            <a:extLst>
              <a:ext uri="{FF2B5EF4-FFF2-40B4-BE49-F238E27FC236}">
                <a16:creationId xmlns:a16="http://schemas.microsoft.com/office/drawing/2014/main" id="{C4CCC043-F4D6-4F4A-A538-787FA96E9B58}"/>
              </a:ext>
            </a:extLst>
          </p:cNvPr>
          <p:cNvSpPr/>
          <p:nvPr/>
        </p:nvSpPr>
        <p:spPr>
          <a:xfrm rot="5400000">
            <a:off x="4655332" y="1379139"/>
            <a:ext cx="432048" cy="648072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35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5"/>
    </mc:Choice>
    <mc:Fallback xmlns="">
      <p:transition spd="slow" advTm="3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lcím 3"/>
          <p:cNvSpPr>
            <a:spLocks noGrp="1"/>
          </p:cNvSpPr>
          <p:nvPr>
            <p:ph type="subTitle" idx="4294967295"/>
          </p:nvPr>
        </p:nvSpPr>
        <p:spPr bwMode="auto">
          <a:xfrm>
            <a:off x="1524000" y="2636912"/>
            <a:ext cx="9144000" cy="234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hu-HU" altLang="hu-HU" sz="3600" b="1" dirty="0">
                <a:solidFill>
                  <a:srgbClr val="C00000"/>
                </a:solidFill>
                <a:latin typeface="+mj-lt"/>
              </a:rPr>
              <a:t>Tetőzzünk!</a:t>
            </a:r>
          </a:p>
          <a:p>
            <a:pPr algn="ctr"/>
            <a:endParaRPr lang="hu-HU" altLang="hu-HU" dirty="0">
              <a:solidFill>
                <a:srgbClr val="C00000"/>
              </a:solidFill>
            </a:endParaRPr>
          </a:p>
          <a:p>
            <a:pPr algn="ctr"/>
            <a:endParaRPr lang="hu-HU" altLang="hu-HU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u-HU" altLang="hu-HU" sz="2400" dirty="0">
                <a:solidFill>
                  <a:srgbClr val="C00000"/>
                </a:solidFill>
                <a:latin typeface="+mj-lt"/>
              </a:rPr>
              <a:t>1. Lapostetők egyenes rétegrenddel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010414"/>
      </p:ext>
    </p:extLst>
  </p:cSld>
  <p:clrMapOvr>
    <a:masterClrMapping/>
  </p:clrMapOvr>
  <p:transition spd="slow" advTm="6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 txBox="1">
            <a:spLocks/>
          </p:cNvSpPr>
          <p:nvPr/>
        </p:nvSpPr>
        <p:spPr>
          <a:xfrm>
            <a:off x="192088" y="260648"/>
            <a:ext cx="7979715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Lapostető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0" y="-432023"/>
            <a:ext cx="6768752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64" y="1024140"/>
            <a:ext cx="1800000" cy="12863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64" y="2492896"/>
            <a:ext cx="1800000" cy="12863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04" y="3961652"/>
            <a:ext cx="1800000" cy="128636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EBC37A-0AEA-4F8C-9614-537DF6BE41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8448" y="1035739"/>
            <a:ext cx="1800000" cy="1285500"/>
          </a:xfrm>
          <a:prstGeom prst="rect">
            <a:avLst/>
          </a:prstGeom>
        </p:spPr>
      </p:pic>
      <p:pic>
        <p:nvPicPr>
          <p:cNvPr id="10" name="Kép 9" descr="A képen szöveg látható&#10;&#10;Automatikusan generált leírás">
            <a:extLst>
              <a:ext uri="{FF2B5EF4-FFF2-40B4-BE49-F238E27FC236}">
                <a16:creationId xmlns:a16="http://schemas.microsoft.com/office/drawing/2014/main" id="{0DF8243C-1797-4DF5-90B7-246BA2A18D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493763"/>
            <a:ext cx="1800000" cy="1285500"/>
          </a:xfrm>
          <a:prstGeom prst="rect">
            <a:avLst/>
          </a:prstGeom>
        </p:spPr>
      </p:pic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C805D544-B272-4D1C-B714-8BB339F63C86}"/>
              </a:ext>
            </a:extLst>
          </p:cNvPr>
          <p:cNvSpPr/>
          <p:nvPr/>
        </p:nvSpPr>
        <p:spPr>
          <a:xfrm>
            <a:off x="1343472" y="2423232"/>
            <a:ext cx="743622" cy="5488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9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6"/>
    </mc:Choice>
    <mc:Fallback xmlns="">
      <p:transition spd="slow" advTm="5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58019" y="1155700"/>
            <a:ext cx="8096250" cy="3523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23" tIns="44415" rIns="90423" bIns="44415">
            <a:spAutoFit/>
          </a:bodyPr>
          <a:lstStyle/>
          <a:p>
            <a:pPr defTabSz="763588" eaLnBrk="0" hangingPunct="0">
              <a:lnSpc>
                <a:spcPct val="120000"/>
              </a:lnSpc>
            </a:pPr>
            <a:r>
              <a:rPr lang="hu-HU" sz="1800" b="1" dirty="0">
                <a:solidFill>
                  <a:srgbClr val="FF0000"/>
                </a:solidFill>
              </a:rPr>
              <a:t>► </a:t>
            </a:r>
            <a:r>
              <a:rPr lang="hu-HU" sz="1800" dirty="0">
                <a:solidFill>
                  <a:schemeClr val="tx2"/>
                </a:solidFill>
              </a:rPr>
              <a:t>vízszintes felületen lejtés kialakítása</a:t>
            </a:r>
          </a:p>
          <a:p>
            <a:pPr defTabSz="763588" eaLnBrk="0" hangingPunct="0">
              <a:lnSpc>
                <a:spcPct val="120000"/>
              </a:lnSpc>
            </a:pPr>
            <a:r>
              <a:rPr lang="hu-HU" sz="1800" b="1" dirty="0">
                <a:solidFill>
                  <a:srgbClr val="FF0000"/>
                </a:solidFill>
              </a:rPr>
              <a:t>► </a:t>
            </a:r>
            <a:r>
              <a:rPr lang="hu-HU" sz="1800" dirty="0">
                <a:solidFill>
                  <a:schemeClr val="tx2"/>
                </a:solidFill>
              </a:rPr>
              <a:t>előnyei a betonból kialakított lejtéssel szemben</a:t>
            </a:r>
          </a:p>
          <a:p>
            <a:pPr marL="569913" lvl="1" defTabSz="763588" eaLnBrk="0" hangingPunct="0">
              <a:lnSpc>
                <a:spcPct val="130000"/>
              </a:lnSpc>
              <a:buFont typeface="Wingdings" pitchFamily="2" charset="2"/>
              <a:buChar char="ü"/>
            </a:pPr>
            <a:r>
              <a:rPr lang="hu-HU" sz="1800" dirty="0">
                <a:solidFill>
                  <a:schemeClr val="tx2"/>
                </a:solidFill>
              </a:rPr>
              <a:t> csökken a szerkezetre jutó terhelés</a:t>
            </a:r>
          </a:p>
          <a:p>
            <a:pPr marL="569913" lvl="1" defTabSz="763588" eaLnBrk="0" hangingPunct="0">
              <a:lnSpc>
                <a:spcPct val="130000"/>
              </a:lnSpc>
              <a:buFont typeface="Wingdings" pitchFamily="2" charset="2"/>
              <a:buChar char="ü"/>
            </a:pPr>
            <a:r>
              <a:rPr lang="hu-HU" sz="1800" dirty="0"/>
              <a:t> javul a </a:t>
            </a:r>
            <a:r>
              <a:rPr lang="hu-HU" sz="1800" dirty="0">
                <a:solidFill>
                  <a:schemeClr val="tx2"/>
                </a:solidFill>
              </a:rPr>
              <a:t>hőszigetelő érték</a:t>
            </a:r>
          </a:p>
          <a:p>
            <a:pPr marL="569913" lvl="1" defTabSz="763588" eaLnBrk="0" hangingPunct="0">
              <a:lnSpc>
                <a:spcPct val="130000"/>
              </a:lnSpc>
              <a:buFont typeface="Wingdings" pitchFamily="2" charset="2"/>
              <a:buChar char="ü"/>
            </a:pPr>
            <a:r>
              <a:rPr lang="hu-HU" sz="1800" dirty="0">
                <a:solidFill>
                  <a:schemeClr val="tx2"/>
                </a:solidFill>
              </a:rPr>
              <a:t> száraz technológia ezért nincs technológiai idő</a:t>
            </a:r>
          </a:p>
          <a:p>
            <a:pPr marL="569913" lvl="1" defTabSz="763588" eaLnBrk="0" hangingPunct="0">
              <a:lnSpc>
                <a:spcPct val="130000"/>
              </a:lnSpc>
              <a:buFont typeface="Wingdings" pitchFamily="2" charset="2"/>
              <a:buChar char="ü"/>
            </a:pPr>
            <a:r>
              <a:rPr lang="hu-HU" sz="1800" dirty="0">
                <a:solidFill>
                  <a:schemeClr val="tx2"/>
                </a:solidFill>
              </a:rPr>
              <a:t> nem szükséges gépi háttér</a:t>
            </a:r>
          </a:p>
          <a:p>
            <a:pPr marL="569913" lvl="1" defTabSz="763588" eaLnBrk="0" hangingPunct="0">
              <a:lnSpc>
                <a:spcPct val="130000"/>
              </a:lnSpc>
              <a:buFont typeface="Wingdings" pitchFamily="2" charset="2"/>
              <a:buChar char="ü"/>
            </a:pPr>
            <a:r>
              <a:rPr lang="hu-HU" sz="1800" dirty="0">
                <a:solidFill>
                  <a:schemeClr val="tx2"/>
                </a:solidFill>
              </a:rPr>
              <a:t> helyszíni munka hibalehetősége a nedves technológiánál</a:t>
            </a:r>
          </a:p>
          <a:p>
            <a:pPr defTabSz="763588" eaLnBrk="0" hangingPunct="0">
              <a:lnSpc>
                <a:spcPct val="120000"/>
              </a:lnSpc>
            </a:pPr>
            <a:r>
              <a:rPr lang="hu-HU" sz="1800" b="1" dirty="0">
                <a:solidFill>
                  <a:srgbClr val="FF0000"/>
                </a:solidFill>
              </a:rPr>
              <a:t>► </a:t>
            </a:r>
            <a:r>
              <a:rPr lang="hu-HU" sz="1800" dirty="0">
                <a:solidFill>
                  <a:schemeClr val="tx2"/>
                </a:solidFill>
              </a:rPr>
              <a:t>4 típusú elem (1 x 1 m)</a:t>
            </a:r>
          </a:p>
          <a:p>
            <a:pPr defTabSz="763588" eaLnBrk="0" hangingPunct="0">
              <a:lnSpc>
                <a:spcPct val="120000"/>
              </a:lnSpc>
            </a:pPr>
            <a:r>
              <a:rPr lang="hu-HU" sz="1800" b="1" dirty="0">
                <a:solidFill>
                  <a:srgbClr val="FF0000"/>
                </a:solidFill>
              </a:rPr>
              <a:t>► </a:t>
            </a:r>
            <a:r>
              <a:rPr lang="hu-HU" sz="1800" dirty="0">
                <a:solidFill>
                  <a:schemeClr val="tx2"/>
                </a:solidFill>
              </a:rPr>
              <a:t>tetszőleges geometriájú tető vízelvezetése megoldható</a:t>
            </a:r>
          </a:p>
          <a:p>
            <a:pPr defTabSz="763588" eaLnBrk="0" hangingPunct="0">
              <a:lnSpc>
                <a:spcPct val="120000"/>
              </a:lnSpc>
            </a:pPr>
            <a:r>
              <a:rPr lang="hu-HU" sz="1800" b="1" dirty="0">
                <a:solidFill>
                  <a:srgbClr val="FF0000"/>
                </a:solidFill>
              </a:rPr>
              <a:t>►</a:t>
            </a:r>
            <a:r>
              <a:rPr lang="hu-HU" sz="1800" dirty="0">
                <a:solidFill>
                  <a:schemeClr val="tx2"/>
                </a:solidFill>
              </a:rPr>
              <a:t> külső ill. belső vízelvezetés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20" y="4775200"/>
            <a:ext cx="8937625" cy="113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3719290" y="1"/>
            <a:ext cx="550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Alakra vágott termékek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191344" y="260648"/>
            <a:ext cx="8196483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Lejtésképző elemek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61" y="742644"/>
            <a:ext cx="1800000" cy="12863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09" y="2029011"/>
            <a:ext cx="1800000" cy="12863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09" y="3315378"/>
            <a:ext cx="18000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26865"/>
      </p:ext>
    </p:extLst>
  </p:cSld>
  <p:clrMapOvr>
    <a:masterClrMapping/>
  </p:clrMapOvr>
  <p:transition advTm="3827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416" y="1393825"/>
            <a:ext cx="9828585" cy="4464050"/>
          </a:xfrm>
          <a:noFill/>
          <a:ln w="12700">
            <a:miter lim="800000"/>
            <a:headEnd/>
            <a:tailEnd/>
          </a:ln>
        </p:spPr>
        <p:txBody>
          <a:bodyPr vert="horz" wrap="square" lIns="90423" tIns="44415" rIns="90423" bIns="444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pontos alaprajz, minden szükséges geometriai mérettel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hu-HU" sz="2400" dirty="0">
                <a:latin typeface="+mj-lt"/>
              </a:rPr>
              <a:t>	( DWG/DXF ill. PDF formátumú alaprajz, metszetek )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összefolyók helye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lejtésigény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attika magassága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hőszigetelő anyag minimális vastagság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  <a:latin typeface="+mj-lt"/>
              </a:rPr>
              <a:t>► </a:t>
            </a:r>
            <a:r>
              <a:rPr lang="hu-HU" sz="2400" dirty="0">
                <a:latin typeface="+mj-lt"/>
              </a:rPr>
              <a:t>anyagminőség</a:t>
            </a:r>
          </a:p>
          <a:p>
            <a:pPr eaLnBrk="1" hangingPunct="1">
              <a:lnSpc>
                <a:spcPct val="150000"/>
              </a:lnSpc>
            </a:pPr>
            <a:endParaRPr lang="hu-HU" sz="18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sz="1800" dirty="0">
              <a:latin typeface="Tahoma" pitchFamily="34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5015880" y="1"/>
            <a:ext cx="5652120" cy="460647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Alakra vágott termékek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192088" y="260648"/>
            <a:ext cx="9636345" cy="548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kern="0" dirty="0">
                <a:solidFill>
                  <a:srgbClr val="C00000"/>
                </a:solidFill>
              </a:rPr>
              <a:t>Tervezési adatok</a:t>
            </a:r>
          </a:p>
        </p:txBody>
      </p:sp>
    </p:spTree>
    <p:extLst>
      <p:ext uri="{BB962C8B-B14F-4D97-AF65-F5344CB8AC3E}">
        <p14:creationId xmlns:p14="http://schemas.microsoft.com/office/powerpoint/2010/main" val="430552259"/>
      </p:ext>
    </p:extLst>
  </p:cSld>
  <p:clrMapOvr>
    <a:masterClrMapping/>
  </p:clrMapOvr>
  <p:transition advTm="2631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75" y="608013"/>
            <a:ext cx="3619500" cy="523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18435" name="Object 691"/>
          <p:cNvGraphicFramePr>
            <a:graphicFrameLocks noGrp="1" noChangeAspect="1"/>
          </p:cNvGraphicFramePr>
          <p:nvPr>
            <p:ph/>
          </p:nvPr>
        </p:nvGraphicFramePr>
        <p:xfrm>
          <a:off x="5908675" y="1084263"/>
          <a:ext cx="393065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4" imgW="7658243" imgH="4428982" progId="Excel.Sheet.8">
                  <p:embed/>
                </p:oleObj>
              </mc:Choice>
              <mc:Fallback>
                <p:oleObj name="Munkalap" r:id="rId4" imgW="7658243" imgH="4428982" progId="Excel.Sheet.8">
                  <p:embed/>
                  <p:pic>
                    <p:nvPicPr>
                      <p:cNvPr id="18435" name="Object 6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675" y="1084263"/>
                        <a:ext cx="3930650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6372938"/>
      </p:ext>
    </p:extLst>
  </p:cSld>
  <p:clrMapOvr>
    <a:masterClrMapping/>
  </p:clrMapOvr>
  <p:transition advTm="9553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7|3.8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.1|13.6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403</Words>
  <Application>Microsoft Office PowerPoint</Application>
  <PresentationFormat>Szélesvásznú</PresentationFormat>
  <Paragraphs>155</Paragraphs>
  <Slides>35</Slides>
  <Notes>30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3" baseType="lpstr">
      <vt:lpstr>Arial</vt:lpstr>
      <vt:lpstr>Calibri</vt:lpstr>
      <vt:lpstr>Symbol</vt:lpstr>
      <vt:lpstr>Tahoma</vt:lpstr>
      <vt:lpstr>Times New Roman</vt:lpstr>
      <vt:lpstr>Wingdings</vt:lpstr>
      <vt:lpstr>Standarddesign</vt:lpstr>
      <vt:lpstr>Munkalap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Austrotherm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Incoterms(R) und Incoterms(R) 2010</dc:subject>
  <dc:creator>Iris Fischer</dc:creator>
  <cp:lastModifiedBy>Kruchina Sándor</cp:lastModifiedBy>
  <cp:revision>576</cp:revision>
  <cp:lastPrinted>2014-04-25T07:25:57Z</cp:lastPrinted>
  <dcterms:created xsi:type="dcterms:W3CDTF">2004-06-16T13:02:14Z</dcterms:created>
  <dcterms:modified xsi:type="dcterms:W3CDTF">2022-10-21T06:47:43Z</dcterms:modified>
</cp:coreProperties>
</file>